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57" r:id="rId3"/>
    <p:sldId id="258" r:id="rId4"/>
    <p:sldId id="261" r:id="rId5"/>
    <p:sldId id="262" r:id="rId6"/>
    <p:sldId id="284" r:id="rId7"/>
    <p:sldId id="265" r:id="rId8"/>
    <p:sldId id="266" r:id="rId9"/>
    <p:sldId id="283" r:id="rId10"/>
    <p:sldId id="285" r:id="rId11"/>
    <p:sldId id="302" r:id="rId12"/>
    <p:sldId id="267" r:id="rId13"/>
    <p:sldId id="286" r:id="rId14"/>
    <p:sldId id="287" r:id="rId15"/>
    <p:sldId id="288" r:id="rId16"/>
    <p:sldId id="289" r:id="rId17"/>
    <p:sldId id="290" r:id="rId18"/>
    <p:sldId id="291" r:id="rId19"/>
    <p:sldId id="292" r:id="rId20"/>
    <p:sldId id="293" r:id="rId21"/>
    <p:sldId id="278" r:id="rId22"/>
    <p:sldId id="279" r:id="rId23"/>
    <p:sldId id="268" r:id="rId24"/>
    <p:sldId id="269" r:id="rId25"/>
    <p:sldId id="294" r:id="rId26"/>
    <p:sldId id="295" r:id="rId27"/>
    <p:sldId id="296" r:id="rId28"/>
    <p:sldId id="297" r:id="rId29"/>
    <p:sldId id="300" r:id="rId30"/>
    <p:sldId id="301" r:id="rId31"/>
    <p:sldId id="270" r:id="rId32"/>
    <p:sldId id="272" r:id="rId33"/>
    <p:sldId id="271" r:id="rId34"/>
    <p:sldId id="273" r:id="rId35"/>
    <p:sldId id="274" r:id="rId36"/>
    <p:sldId id="275" r:id="rId37"/>
    <p:sldId id="298" r:id="rId38"/>
    <p:sldId id="299" r:id="rId39"/>
    <p:sldId id="303" r:id="rId4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5" d="100"/>
          <a:sy n="55" d="100"/>
        </p:scale>
        <p:origin x="88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133ADD-7767-4955-968A-74139E5EF488}" type="datetimeFigureOut">
              <a:rPr lang="fr-BE" smtClean="0"/>
              <a:t>13/07/2018</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99B7D9-C1AE-4D19-A091-DCE245BE6BA6}" type="slidenum">
              <a:rPr lang="fr-BE" smtClean="0"/>
              <a:t>‹N°›</a:t>
            </a:fld>
            <a:endParaRPr lang="fr-BE"/>
          </a:p>
        </p:txBody>
      </p:sp>
    </p:spTree>
    <p:extLst>
      <p:ext uri="{BB962C8B-B14F-4D97-AF65-F5344CB8AC3E}">
        <p14:creationId xmlns:p14="http://schemas.microsoft.com/office/powerpoint/2010/main" val="3193872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BE" dirty="0" smtClean="0"/>
              <a:t>Sensibilisation</a:t>
            </a:r>
            <a:r>
              <a:rPr lang="fr-BE" baseline="0" dirty="0" smtClean="0"/>
              <a:t> à l’isolement des personnes âgées</a:t>
            </a:r>
            <a:endParaRPr lang="fr-BE" dirty="0"/>
          </a:p>
        </p:txBody>
      </p:sp>
      <p:sp>
        <p:nvSpPr>
          <p:cNvPr id="4" name="Espace réservé du numéro de diapositive 3"/>
          <p:cNvSpPr>
            <a:spLocks noGrp="1"/>
          </p:cNvSpPr>
          <p:nvPr>
            <p:ph type="sldNum" sz="quarter" idx="10"/>
          </p:nvPr>
        </p:nvSpPr>
        <p:spPr/>
        <p:txBody>
          <a:bodyPr/>
          <a:lstStyle/>
          <a:p>
            <a:fld id="{C299B7D9-C1AE-4D19-A091-DCE245BE6BA6}" type="slidenum">
              <a:rPr lang="fr-BE" smtClean="0"/>
              <a:t>18</a:t>
            </a:fld>
            <a:endParaRPr lang="fr-BE"/>
          </a:p>
        </p:txBody>
      </p:sp>
    </p:spTree>
    <p:extLst>
      <p:ext uri="{BB962C8B-B14F-4D97-AF65-F5344CB8AC3E}">
        <p14:creationId xmlns:p14="http://schemas.microsoft.com/office/powerpoint/2010/main" val="1090850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BE"/>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BE"/>
          </a:p>
        </p:txBody>
      </p:sp>
      <p:sp>
        <p:nvSpPr>
          <p:cNvPr id="4" name="Espace réservé de la date 3"/>
          <p:cNvSpPr>
            <a:spLocks noGrp="1"/>
          </p:cNvSpPr>
          <p:nvPr>
            <p:ph type="dt" sz="half" idx="10"/>
          </p:nvPr>
        </p:nvSpPr>
        <p:spPr/>
        <p:txBody>
          <a:bodyPr/>
          <a:lstStyle/>
          <a:p>
            <a:fld id="{698B089D-5878-464F-AA31-46F9346B7D7D}" type="datetimeFigureOut">
              <a:rPr lang="fr-BE" smtClean="0"/>
              <a:t>13/07/2018</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770BCBB4-C40B-4A2A-BA82-030EBE87A272}" type="slidenum">
              <a:rPr lang="fr-BE" smtClean="0"/>
              <a:t>‹N°›</a:t>
            </a:fld>
            <a:endParaRPr lang="fr-BE"/>
          </a:p>
        </p:txBody>
      </p:sp>
    </p:spTree>
    <p:extLst>
      <p:ext uri="{BB962C8B-B14F-4D97-AF65-F5344CB8AC3E}">
        <p14:creationId xmlns:p14="http://schemas.microsoft.com/office/powerpoint/2010/main" val="1671115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698B089D-5878-464F-AA31-46F9346B7D7D}" type="datetimeFigureOut">
              <a:rPr lang="fr-BE" smtClean="0"/>
              <a:t>13/07/2018</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770BCBB4-C40B-4A2A-BA82-030EBE87A272}" type="slidenum">
              <a:rPr lang="fr-BE" smtClean="0"/>
              <a:t>‹N°›</a:t>
            </a:fld>
            <a:endParaRPr lang="fr-BE"/>
          </a:p>
        </p:txBody>
      </p:sp>
    </p:spTree>
    <p:extLst>
      <p:ext uri="{BB962C8B-B14F-4D97-AF65-F5344CB8AC3E}">
        <p14:creationId xmlns:p14="http://schemas.microsoft.com/office/powerpoint/2010/main" val="3491301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BE"/>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698B089D-5878-464F-AA31-46F9346B7D7D}" type="datetimeFigureOut">
              <a:rPr lang="fr-BE" smtClean="0"/>
              <a:t>13/07/2018</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770BCBB4-C40B-4A2A-BA82-030EBE87A272}" type="slidenum">
              <a:rPr lang="fr-BE" smtClean="0"/>
              <a:t>‹N°›</a:t>
            </a:fld>
            <a:endParaRPr lang="fr-BE"/>
          </a:p>
        </p:txBody>
      </p:sp>
    </p:spTree>
    <p:extLst>
      <p:ext uri="{BB962C8B-B14F-4D97-AF65-F5344CB8AC3E}">
        <p14:creationId xmlns:p14="http://schemas.microsoft.com/office/powerpoint/2010/main" val="2089601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698B089D-5878-464F-AA31-46F9346B7D7D}" type="datetimeFigureOut">
              <a:rPr lang="fr-BE" smtClean="0"/>
              <a:t>13/07/2018</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770BCBB4-C40B-4A2A-BA82-030EBE87A272}" type="slidenum">
              <a:rPr lang="fr-BE" smtClean="0"/>
              <a:t>‹N°›</a:t>
            </a:fld>
            <a:endParaRPr lang="fr-BE"/>
          </a:p>
        </p:txBody>
      </p:sp>
    </p:spTree>
    <p:extLst>
      <p:ext uri="{BB962C8B-B14F-4D97-AF65-F5344CB8AC3E}">
        <p14:creationId xmlns:p14="http://schemas.microsoft.com/office/powerpoint/2010/main" val="4235354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BE"/>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698B089D-5878-464F-AA31-46F9346B7D7D}" type="datetimeFigureOut">
              <a:rPr lang="fr-BE" smtClean="0"/>
              <a:t>13/07/2018</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770BCBB4-C40B-4A2A-BA82-030EBE87A272}" type="slidenum">
              <a:rPr lang="fr-BE" smtClean="0"/>
              <a:t>‹N°›</a:t>
            </a:fld>
            <a:endParaRPr lang="fr-BE"/>
          </a:p>
        </p:txBody>
      </p:sp>
    </p:spTree>
    <p:extLst>
      <p:ext uri="{BB962C8B-B14F-4D97-AF65-F5344CB8AC3E}">
        <p14:creationId xmlns:p14="http://schemas.microsoft.com/office/powerpoint/2010/main" val="1760984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698B089D-5878-464F-AA31-46F9346B7D7D}" type="datetimeFigureOut">
              <a:rPr lang="fr-BE" smtClean="0"/>
              <a:t>13/07/2018</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770BCBB4-C40B-4A2A-BA82-030EBE87A272}" type="slidenum">
              <a:rPr lang="fr-BE" smtClean="0"/>
              <a:t>‹N°›</a:t>
            </a:fld>
            <a:endParaRPr lang="fr-BE"/>
          </a:p>
        </p:txBody>
      </p:sp>
    </p:spTree>
    <p:extLst>
      <p:ext uri="{BB962C8B-B14F-4D97-AF65-F5344CB8AC3E}">
        <p14:creationId xmlns:p14="http://schemas.microsoft.com/office/powerpoint/2010/main" val="814553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BE"/>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698B089D-5878-464F-AA31-46F9346B7D7D}" type="datetimeFigureOut">
              <a:rPr lang="fr-BE" smtClean="0"/>
              <a:t>13/07/2018</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770BCBB4-C40B-4A2A-BA82-030EBE87A272}" type="slidenum">
              <a:rPr lang="fr-BE" smtClean="0"/>
              <a:t>‹N°›</a:t>
            </a:fld>
            <a:endParaRPr lang="fr-BE"/>
          </a:p>
        </p:txBody>
      </p:sp>
    </p:spTree>
    <p:extLst>
      <p:ext uri="{BB962C8B-B14F-4D97-AF65-F5344CB8AC3E}">
        <p14:creationId xmlns:p14="http://schemas.microsoft.com/office/powerpoint/2010/main" val="2185028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e la date 2"/>
          <p:cNvSpPr>
            <a:spLocks noGrp="1"/>
          </p:cNvSpPr>
          <p:nvPr>
            <p:ph type="dt" sz="half" idx="10"/>
          </p:nvPr>
        </p:nvSpPr>
        <p:spPr/>
        <p:txBody>
          <a:bodyPr/>
          <a:lstStyle/>
          <a:p>
            <a:fld id="{698B089D-5878-464F-AA31-46F9346B7D7D}" type="datetimeFigureOut">
              <a:rPr lang="fr-BE" smtClean="0"/>
              <a:t>13/07/2018</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770BCBB4-C40B-4A2A-BA82-030EBE87A272}" type="slidenum">
              <a:rPr lang="fr-BE" smtClean="0"/>
              <a:t>‹N°›</a:t>
            </a:fld>
            <a:endParaRPr lang="fr-BE"/>
          </a:p>
        </p:txBody>
      </p:sp>
    </p:spTree>
    <p:extLst>
      <p:ext uri="{BB962C8B-B14F-4D97-AF65-F5344CB8AC3E}">
        <p14:creationId xmlns:p14="http://schemas.microsoft.com/office/powerpoint/2010/main" val="1850080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98B089D-5878-464F-AA31-46F9346B7D7D}" type="datetimeFigureOut">
              <a:rPr lang="fr-BE" smtClean="0"/>
              <a:t>13/07/2018</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770BCBB4-C40B-4A2A-BA82-030EBE87A272}" type="slidenum">
              <a:rPr lang="fr-BE" smtClean="0"/>
              <a:t>‹N°›</a:t>
            </a:fld>
            <a:endParaRPr lang="fr-BE"/>
          </a:p>
        </p:txBody>
      </p:sp>
    </p:spTree>
    <p:extLst>
      <p:ext uri="{BB962C8B-B14F-4D97-AF65-F5344CB8AC3E}">
        <p14:creationId xmlns:p14="http://schemas.microsoft.com/office/powerpoint/2010/main" val="956345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BE"/>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98B089D-5878-464F-AA31-46F9346B7D7D}" type="datetimeFigureOut">
              <a:rPr lang="fr-BE" smtClean="0"/>
              <a:t>13/07/2018</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770BCBB4-C40B-4A2A-BA82-030EBE87A272}" type="slidenum">
              <a:rPr lang="fr-BE" smtClean="0"/>
              <a:t>‹N°›</a:t>
            </a:fld>
            <a:endParaRPr lang="fr-BE"/>
          </a:p>
        </p:txBody>
      </p:sp>
    </p:spTree>
    <p:extLst>
      <p:ext uri="{BB962C8B-B14F-4D97-AF65-F5344CB8AC3E}">
        <p14:creationId xmlns:p14="http://schemas.microsoft.com/office/powerpoint/2010/main" val="522508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BE"/>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698B089D-5878-464F-AA31-46F9346B7D7D}" type="datetimeFigureOut">
              <a:rPr lang="fr-BE" smtClean="0"/>
              <a:t>13/07/2018</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770BCBB4-C40B-4A2A-BA82-030EBE87A272}" type="slidenum">
              <a:rPr lang="fr-BE" smtClean="0"/>
              <a:t>‹N°›</a:t>
            </a:fld>
            <a:endParaRPr lang="fr-BE"/>
          </a:p>
        </p:txBody>
      </p:sp>
    </p:spTree>
    <p:extLst>
      <p:ext uri="{BB962C8B-B14F-4D97-AF65-F5344CB8AC3E}">
        <p14:creationId xmlns:p14="http://schemas.microsoft.com/office/powerpoint/2010/main" val="1687500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BE"/>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8B089D-5878-464F-AA31-46F9346B7D7D}" type="datetimeFigureOut">
              <a:rPr lang="fr-BE" smtClean="0"/>
              <a:t>13/07/2018</a:t>
            </a:fld>
            <a:endParaRPr lang="fr-BE"/>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0BCBB4-C40B-4A2A-BA82-030EBE87A272}" type="slidenum">
              <a:rPr lang="fr-BE" smtClean="0"/>
              <a:t>‹N°›</a:t>
            </a:fld>
            <a:endParaRPr lang="fr-BE"/>
          </a:p>
        </p:txBody>
      </p:sp>
    </p:spTree>
    <p:extLst>
      <p:ext uri="{BB962C8B-B14F-4D97-AF65-F5344CB8AC3E}">
        <p14:creationId xmlns:p14="http://schemas.microsoft.com/office/powerpoint/2010/main" val="581698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6.emf"/><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7.emf"/><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8.emf"/><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9.emf"/><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emf"/><Relationship Id="rId5" Type="http://schemas.openxmlformats.org/officeDocument/2006/relationships/image" Target="../media/image3.jpe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2.jpeg"/><Relationship Id="rId7" Type="http://schemas.openxmlformats.org/officeDocument/2006/relationships/image" Target="../media/image1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jpeg"/><Relationship Id="rId7"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5.emf"/><Relationship Id="rId4" Type="http://schemas.openxmlformats.org/officeDocument/2006/relationships/image" Target="../media/image3.jpe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3.jpe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3.jpe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3.jpeg"/></Relationships>
</file>

<file path=ppt/slides/_rels/slide35.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image" Target="../media/image2.jpeg"/><Relationship Id="rId7" Type="http://schemas.openxmlformats.org/officeDocument/2006/relationships/image" Target="../media/image31.jp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3.jpe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emf"/><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endParaRPr lang="fr-BE" dirty="0"/>
          </a:p>
        </p:txBody>
      </p:sp>
      <p:sp>
        <p:nvSpPr>
          <p:cNvPr id="3" name="Sous-titre 2"/>
          <p:cNvSpPr>
            <a:spLocks noGrp="1"/>
          </p:cNvSpPr>
          <p:nvPr>
            <p:ph type="subTitle" idx="1"/>
          </p:nvPr>
        </p:nvSpPr>
        <p:spPr>
          <a:xfrm>
            <a:off x="211015" y="2779711"/>
            <a:ext cx="10456985" cy="3575745"/>
          </a:xfrm>
        </p:spPr>
        <p:txBody>
          <a:bodyPr>
            <a:normAutofit lnSpcReduction="10000"/>
          </a:bodyPr>
          <a:lstStyle/>
          <a:p>
            <a:pPr algn="l"/>
            <a:r>
              <a:rPr lang="fr-BE" altLang="fr-FR" dirty="0" smtClean="0">
                <a:solidFill>
                  <a:schemeClr val="tx1"/>
                </a:solidFill>
              </a:rPr>
              <a:t>Saint-Gilles, l’une des 19 communes de la Région de Bruxelles Capitale</a:t>
            </a:r>
          </a:p>
          <a:p>
            <a:pPr algn="l"/>
            <a:r>
              <a:rPr lang="fr-BE" altLang="fr-FR" dirty="0" smtClean="0"/>
              <a:t>50.471 habitants (2017)</a:t>
            </a:r>
            <a:endParaRPr lang="fr-BE" altLang="fr-FR" dirty="0" smtClean="0">
              <a:solidFill>
                <a:schemeClr val="tx1"/>
              </a:solidFill>
            </a:endParaRPr>
          </a:p>
          <a:p>
            <a:pPr algn="l"/>
            <a:r>
              <a:rPr lang="fr-BE" altLang="fr-FR" dirty="0" smtClean="0">
                <a:solidFill>
                  <a:schemeClr val="tx1"/>
                </a:solidFill>
              </a:rPr>
              <a:t>Une des communes les plus pauvres de Bruxelles :</a:t>
            </a:r>
          </a:p>
          <a:p>
            <a:pPr marL="342900" indent="-342900" algn="l">
              <a:buFont typeface="Wingdings" panose="05000000000000000000" pitchFamily="2" charset="2"/>
              <a:buChar char="Ø"/>
            </a:pPr>
            <a:r>
              <a:rPr lang="fr-BE" altLang="fr-FR" dirty="0"/>
              <a:t>p</a:t>
            </a:r>
            <a:r>
              <a:rPr lang="fr-BE" altLang="fr-FR" dirty="0" smtClean="0"/>
              <a:t>roximité du canal et des anciennes industries</a:t>
            </a:r>
          </a:p>
          <a:p>
            <a:pPr marL="342900" indent="-342900" algn="l">
              <a:buFont typeface="Wingdings" panose="05000000000000000000" pitchFamily="2" charset="2"/>
              <a:buChar char="Ø"/>
            </a:pPr>
            <a:r>
              <a:rPr lang="fr-BE" altLang="fr-FR" dirty="0" smtClean="0">
                <a:solidFill>
                  <a:schemeClr val="tx1"/>
                </a:solidFill>
              </a:rPr>
              <a:t>proximité de la gare du Midi</a:t>
            </a:r>
          </a:p>
          <a:p>
            <a:pPr algn="l"/>
            <a:r>
              <a:rPr lang="fr-BE" altLang="fr-FR" dirty="0" smtClean="0"/>
              <a:t>Revenu moyen inférieur à la moyenne de la région de Bruxelles</a:t>
            </a:r>
          </a:p>
          <a:p>
            <a:pPr algn="l"/>
            <a:r>
              <a:rPr lang="fr-BE" altLang="fr-FR" dirty="0" smtClean="0">
                <a:solidFill>
                  <a:schemeClr val="tx1"/>
                </a:solidFill>
              </a:rPr>
              <a:t>2862 bénéficiaires du droit à l’intégration sociale en 2016 (individuel)</a:t>
            </a:r>
          </a:p>
          <a:p>
            <a:pPr algn="l"/>
            <a:r>
              <a:rPr lang="fr-BE" altLang="fr-FR" dirty="0" smtClean="0">
                <a:solidFill>
                  <a:schemeClr val="tx1"/>
                </a:solidFill>
              </a:rPr>
              <a:t>48% de personnes d’origines étrangères – 130 nationalités différentes</a:t>
            </a:r>
          </a:p>
          <a:p>
            <a:pPr algn="l"/>
            <a:endParaRPr lang="fr-BE" altLang="fr-FR" dirty="0" smtClean="0">
              <a:solidFill>
                <a:schemeClr val="tx1"/>
              </a:solidFill>
            </a:endParaRPr>
          </a:p>
          <a:p>
            <a:pPr algn="l"/>
            <a:endParaRPr lang="fr-BE" altLang="fr-FR" dirty="0" smtClean="0">
              <a:solidFill>
                <a:schemeClr val="tx1"/>
              </a:solidFill>
            </a:endParaRPr>
          </a:p>
          <a:p>
            <a:pPr algn="l"/>
            <a:endParaRPr lang="fr-BE" altLang="fr-FR" dirty="0" smtClean="0">
              <a:solidFill>
                <a:schemeClr val="tx1"/>
              </a:solidFill>
            </a:endParaRPr>
          </a:p>
          <a:p>
            <a:pPr algn="l"/>
            <a:endParaRPr lang="fr-BE" altLang="fr-FR" dirty="0" smtClean="0"/>
          </a:p>
          <a:p>
            <a:endParaRPr lang="fr-BE" dirty="0"/>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661746" y="804516"/>
            <a:ext cx="9144000" cy="214312"/>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ChangeArrowheads="1"/>
          </p:cNvSpPr>
          <p:nvPr/>
        </p:nvSpPr>
        <p:spPr bwMode="auto">
          <a:xfrm>
            <a:off x="149225" y="3492500"/>
            <a:ext cx="83534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BE" altLang="fr-FR" sz="1800"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buFontTx/>
              <a:buNone/>
            </a:pPr>
            <a:endParaRPr lang="fr-BE" altLang="fr-FR" sz="1800"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buFontTx/>
              <a:buNone/>
            </a:pPr>
            <a:endParaRPr lang="fr-BE" altLang="fr-FR" sz="1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34939"/>
            <a:ext cx="11025554"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925514" y="1520825"/>
            <a:ext cx="888023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BE" dirty="0" smtClean="0"/>
              <a:t>La coordination de l’action sociale du CPAS de Saint-Gilles– </a:t>
            </a:r>
            <a:r>
              <a:rPr lang="fr-BE" dirty="0"/>
              <a:t>L</a:t>
            </a:r>
            <a:r>
              <a:rPr lang="fr-BE" dirty="0" smtClean="0"/>
              <a:t>’action sociale en réseau</a:t>
            </a:r>
            <a:endParaRPr lang="fr-BE" altLang="fr-FR" sz="1800" dirty="0"/>
          </a:p>
        </p:txBody>
      </p:sp>
    </p:spTree>
    <p:extLst>
      <p:ext uri="{BB962C8B-B14F-4D97-AF65-F5344CB8AC3E}">
        <p14:creationId xmlns:p14="http://schemas.microsoft.com/office/powerpoint/2010/main" val="4220910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endParaRPr lang="fr-BE" dirty="0"/>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0" y="704503"/>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98537"/>
            <a:ext cx="11561884" cy="147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951891" y="1520825"/>
            <a:ext cx="859887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BE" altLang="fr-FR" dirty="0" smtClean="0">
                <a:solidFill>
                  <a:srgbClr val="000000"/>
                </a:solidFill>
              </a:rPr>
              <a:t> La Coordination Sociale</a:t>
            </a:r>
          </a:p>
          <a:p>
            <a:pPr algn="ctr">
              <a:spcBef>
                <a:spcPct val="0"/>
              </a:spcBef>
              <a:buFontTx/>
              <a:buNone/>
            </a:pPr>
            <a:r>
              <a:rPr lang="fr-BE" altLang="fr-FR" sz="2400" dirty="0" smtClean="0">
                <a:latin typeface="Calibri" panose="020F0502020204030204" pitchFamily="34" charset="0"/>
                <a:ea typeface="Calibri" panose="020F0502020204030204" pitchFamily="34" charset="0"/>
                <a:cs typeface="Times New Roman" panose="02020603050405020304" pitchFamily="18" charset="0"/>
              </a:rPr>
              <a:t>Principes</a:t>
            </a:r>
            <a:endParaRPr lang="fr-BE" altLang="fr-FR"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42875" y="2588885"/>
            <a:ext cx="11537821" cy="4006097"/>
          </a:xfrm>
          <a:prstGeom prst="rect">
            <a:avLst/>
          </a:prstGeom>
        </p:spPr>
        <p:txBody>
          <a:bodyPr wrap="square">
            <a:spAutoFit/>
          </a:bodyPr>
          <a:lstStyle/>
          <a:p>
            <a:pPr marL="342900" marR="108585" lvl="0" indent="-342900">
              <a:lnSpc>
                <a:spcPct val="123000"/>
              </a:lnSpc>
              <a:spcAft>
                <a:spcPts val="0"/>
              </a:spcAft>
              <a:buFont typeface="Arial" panose="020B0604020202020204" pitchFamily="34" charset="0"/>
              <a:buChar char="•"/>
              <a:tabLst>
                <a:tab pos="262890" algn="l"/>
              </a:tabLst>
            </a:pPr>
            <a:r>
              <a:rPr lang="en-US" b="1" dirty="0" err="1">
                <a:solidFill>
                  <a:srgbClr val="0E0E0E"/>
                </a:solidFill>
                <a:ea typeface="Arial" panose="020B0604020202020204" pitchFamily="34" charset="0"/>
              </a:rPr>
              <a:t>Lutter</a:t>
            </a:r>
            <a:r>
              <a:rPr lang="en-US" b="1" dirty="0">
                <a:solidFill>
                  <a:srgbClr val="0E0E0E"/>
                </a:solidFill>
                <a:ea typeface="Arial" panose="020B0604020202020204" pitchFamily="34" charset="0"/>
              </a:rPr>
              <a:t> </a:t>
            </a:r>
            <a:r>
              <a:rPr lang="en-US" b="1" dirty="0" err="1">
                <a:solidFill>
                  <a:srgbClr val="0E0E0E"/>
                </a:solidFill>
                <a:ea typeface="Arial" panose="020B0604020202020204" pitchFamily="34" charset="0"/>
              </a:rPr>
              <a:t>efficacement</a:t>
            </a:r>
            <a:r>
              <a:rPr lang="en-US" b="1" dirty="0">
                <a:solidFill>
                  <a:srgbClr val="0E0E0E"/>
                </a:solidFill>
                <a:ea typeface="Arial" panose="020B0604020202020204" pitchFamily="34" charset="0"/>
              </a:rPr>
              <a:t> </a:t>
            </a:r>
            <a:r>
              <a:rPr lang="en-US" b="1" dirty="0" err="1">
                <a:solidFill>
                  <a:srgbClr val="0E0E0E"/>
                </a:solidFill>
                <a:ea typeface="Arial" panose="020B0604020202020204" pitchFamily="34" charset="0"/>
              </a:rPr>
              <a:t>contre</a:t>
            </a:r>
            <a:r>
              <a:rPr lang="en-US" b="1" dirty="0">
                <a:solidFill>
                  <a:srgbClr val="0E0E0E"/>
                </a:solidFill>
                <a:ea typeface="Arial" panose="020B0604020202020204" pitchFamily="34" charset="0"/>
              </a:rPr>
              <a:t> la </a:t>
            </a:r>
            <a:r>
              <a:rPr lang="en-US" b="1" dirty="0" err="1">
                <a:solidFill>
                  <a:srgbClr val="0E0E0E"/>
                </a:solidFill>
                <a:ea typeface="Arial" panose="020B0604020202020204" pitchFamily="34" charset="0"/>
              </a:rPr>
              <a:t>pauvreté</a:t>
            </a:r>
            <a:r>
              <a:rPr lang="en-US" dirty="0">
                <a:solidFill>
                  <a:srgbClr val="0E0E0E"/>
                </a:solidFill>
                <a:ea typeface="Arial" panose="020B0604020202020204" pitchFamily="34" charset="0"/>
              </a:rPr>
              <a:t>, </a:t>
            </a:r>
            <a:r>
              <a:rPr lang="en-US" dirty="0" err="1">
                <a:solidFill>
                  <a:srgbClr val="0E0E0E"/>
                </a:solidFill>
                <a:ea typeface="Arial" panose="020B0604020202020204" pitchFamily="34" charset="0"/>
              </a:rPr>
              <a:t>l'exclusion</a:t>
            </a:r>
            <a:r>
              <a:rPr lang="en-US" dirty="0">
                <a:solidFill>
                  <a:srgbClr val="0E0E0E"/>
                </a:solidFill>
                <a:ea typeface="Arial" panose="020B0604020202020204" pitchFamily="34" charset="0"/>
              </a:rPr>
              <a:t> sociale et </a:t>
            </a:r>
            <a:r>
              <a:rPr lang="en-US" dirty="0" err="1">
                <a:solidFill>
                  <a:srgbClr val="0E0E0E"/>
                </a:solidFill>
                <a:ea typeface="Arial" panose="020B0604020202020204" pitchFamily="34" charset="0"/>
              </a:rPr>
              <a:t>améliorer</a:t>
            </a:r>
            <a:r>
              <a:rPr lang="en-US" dirty="0">
                <a:solidFill>
                  <a:srgbClr val="0E0E0E"/>
                </a:solidFill>
                <a:ea typeface="Arial" panose="020B0604020202020204" pitchFamily="34" charset="0"/>
              </a:rPr>
              <a:t> le </a:t>
            </a:r>
            <a:r>
              <a:rPr lang="en-US" dirty="0" err="1">
                <a:solidFill>
                  <a:srgbClr val="0E0E0E"/>
                </a:solidFill>
                <a:ea typeface="Arial" panose="020B0604020202020204" pitchFamily="34" charset="0"/>
              </a:rPr>
              <a:t>bien-être</a:t>
            </a:r>
            <a:r>
              <a:rPr lang="en-US" dirty="0">
                <a:solidFill>
                  <a:srgbClr val="0E0E0E"/>
                </a:solidFill>
                <a:ea typeface="Arial" panose="020B0604020202020204" pitchFamily="34" charset="0"/>
              </a:rPr>
              <a:t> des </a:t>
            </a:r>
            <a:r>
              <a:rPr lang="en-US" dirty="0" err="1">
                <a:solidFill>
                  <a:srgbClr val="0E0E0E"/>
                </a:solidFill>
                <a:ea typeface="Arial" panose="020B0604020202020204" pitchFamily="34" charset="0"/>
              </a:rPr>
              <a:t>citoyens</a:t>
            </a:r>
            <a:r>
              <a:rPr lang="en-US" dirty="0">
                <a:solidFill>
                  <a:srgbClr val="0E0E0E"/>
                </a:solidFill>
                <a:ea typeface="Arial" panose="020B0604020202020204" pitchFamily="34" charset="0"/>
              </a:rPr>
              <a:t> </a:t>
            </a:r>
            <a:r>
              <a:rPr lang="en-US" dirty="0" err="1">
                <a:solidFill>
                  <a:srgbClr val="0E0E0E"/>
                </a:solidFill>
                <a:ea typeface="Arial" panose="020B0604020202020204" pitchFamily="34" charset="0"/>
              </a:rPr>
              <a:t>en</a:t>
            </a:r>
            <a:r>
              <a:rPr lang="en-US" dirty="0">
                <a:solidFill>
                  <a:srgbClr val="0E0E0E"/>
                </a:solidFill>
                <a:ea typeface="Arial" panose="020B0604020202020204" pitchFamily="34" charset="0"/>
              </a:rPr>
              <a:t> situation de </a:t>
            </a:r>
            <a:r>
              <a:rPr lang="en-US" dirty="0" err="1">
                <a:solidFill>
                  <a:srgbClr val="0E0E0E"/>
                </a:solidFill>
                <a:ea typeface="Arial" panose="020B0604020202020204" pitchFamily="34" charset="0"/>
              </a:rPr>
              <a:t>fragilité</a:t>
            </a:r>
            <a:r>
              <a:rPr lang="en-US" dirty="0">
                <a:solidFill>
                  <a:srgbClr val="0E0E0E"/>
                </a:solidFill>
                <a:ea typeface="Arial" panose="020B0604020202020204" pitchFamily="34" charset="0"/>
              </a:rPr>
              <a:t> </a:t>
            </a:r>
            <a:r>
              <a:rPr lang="en-US" dirty="0" err="1">
                <a:solidFill>
                  <a:srgbClr val="0E0E0E"/>
                </a:solidFill>
                <a:ea typeface="Arial" panose="020B0604020202020204" pitchFamily="34" charset="0"/>
              </a:rPr>
              <a:t>signifie</a:t>
            </a:r>
            <a:r>
              <a:rPr lang="en-US" dirty="0">
                <a:solidFill>
                  <a:srgbClr val="0E0E0E"/>
                </a:solidFill>
                <a:ea typeface="Arial" panose="020B0604020202020204" pitchFamily="34" charset="0"/>
              </a:rPr>
              <a:t> </a:t>
            </a:r>
            <a:r>
              <a:rPr lang="en-US" dirty="0" err="1">
                <a:solidFill>
                  <a:srgbClr val="0E0E0E"/>
                </a:solidFill>
                <a:ea typeface="Arial" panose="020B0604020202020204" pitchFamily="34" charset="0"/>
              </a:rPr>
              <a:t>qu'il</a:t>
            </a:r>
            <a:r>
              <a:rPr lang="en-US" dirty="0">
                <a:solidFill>
                  <a:srgbClr val="0E0E0E"/>
                </a:solidFill>
                <a:ea typeface="Arial" panose="020B0604020202020204" pitchFamily="34" charset="0"/>
              </a:rPr>
              <a:t> </a:t>
            </a:r>
            <a:r>
              <a:rPr lang="en-US" dirty="0" err="1">
                <a:solidFill>
                  <a:srgbClr val="0E0E0E"/>
                </a:solidFill>
                <a:ea typeface="Arial" panose="020B0604020202020204" pitchFamily="34" charset="0"/>
              </a:rPr>
              <a:t>faut</a:t>
            </a:r>
            <a:r>
              <a:rPr lang="en-US" dirty="0">
                <a:solidFill>
                  <a:srgbClr val="0E0E0E"/>
                </a:solidFill>
                <a:ea typeface="Arial" panose="020B0604020202020204" pitchFamily="34" charset="0"/>
              </a:rPr>
              <a:t> </a:t>
            </a:r>
            <a:r>
              <a:rPr lang="en-US" b="1" dirty="0" err="1">
                <a:solidFill>
                  <a:srgbClr val="0E0E0E"/>
                </a:solidFill>
                <a:ea typeface="Arial" panose="020B0604020202020204" pitchFamily="34" charset="0"/>
              </a:rPr>
              <a:t>recourir</a:t>
            </a:r>
            <a:r>
              <a:rPr lang="en-US" b="1" dirty="0">
                <a:solidFill>
                  <a:srgbClr val="0E0E0E"/>
                </a:solidFill>
                <a:ea typeface="Arial" panose="020B0604020202020204" pitchFamily="34" charset="0"/>
              </a:rPr>
              <a:t> au travail </a:t>
            </a:r>
            <a:r>
              <a:rPr lang="en-US" b="1" dirty="0" err="1">
                <a:solidFill>
                  <a:srgbClr val="0E0E0E"/>
                </a:solidFill>
                <a:ea typeface="Arial" panose="020B0604020202020204" pitchFamily="34" charset="0"/>
              </a:rPr>
              <a:t>en</a:t>
            </a:r>
            <a:r>
              <a:rPr lang="en-US" b="1" dirty="0">
                <a:solidFill>
                  <a:srgbClr val="0E0E0E"/>
                </a:solidFill>
                <a:ea typeface="Arial" panose="020B0604020202020204" pitchFamily="34" charset="0"/>
              </a:rPr>
              <a:t> </a:t>
            </a:r>
            <a:r>
              <a:rPr lang="en-US" b="1" dirty="0" err="1">
                <a:solidFill>
                  <a:srgbClr val="0E0E0E"/>
                </a:solidFill>
                <a:ea typeface="Arial" panose="020B0604020202020204" pitchFamily="34" charset="0"/>
              </a:rPr>
              <a:t>réseau</a:t>
            </a:r>
            <a:r>
              <a:rPr lang="en-US" dirty="0">
                <a:solidFill>
                  <a:srgbClr val="0E0E0E"/>
                </a:solidFill>
                <a:ea typeface="Arial" panose="020B0604020202020204" pitchFamily="34" charset="0"/>
              </a:rPr>
              <a:t>, </a:t>
            </a:r>
            <a:r>
              <a:rPr lang="en-US" dirty="0" err="1">
                <a:solidFill>
                  <a:srgbClr val="0E0E0E"/>
                </a:solidFill>
                <a:ea typeface="Arial" panose="020B0604020202020204" pitchFamily="34" charset="0"/>
              </a:rPr>
              <a:t>nourrir</a:t>
            </a:r>
            <a:r>
              <a:rPr lang="en-US" dirty="0">
                <a:solidFill>
                  <a:srgbClr val="0E0E0E"/>
                </a:solidFill>
                <a:ea typeface="Arial" panose="020B0604020202020204" pitchFamily="34" charset="0"/>
              </a:rPr>
              <a:t> un travail de </a:t>
            </a:r>
            <a:r>
              <a:rPr lang="en-US" dirty="0" err="1">
                <a:solidFill>
                  <a:srgbClr val="0E0E0E"/>
                </a:solidFill>
                <a:ea typeface="Arial" panose="020B0604020202020204" pitchFamily="34" charset="0"/>
              </a:rPr>
              <a:t>réflexion</a:t>
            </a:r>
            <a:r>
              <a:rPr lang="en-US" dirty="0">
                <a:solidFill>
                  <a:srgbClr val="0E0E0E"/>
                </a:solidFill>
                <a:ea typeface="Arial" panose="020B0604020202020204" pitchFamily="34" charset="0"/>
              </a:rPr>
              <a:t> </a:t>
            </a:r>
            <a:r>
              <a:rPr lang="en-US" dirty="0" err="1">
                <a:solidFill>
                  <a:srgbClr val="0E0E0E"/>
                </a:solidFill>
                <a:ea typeface="Arial" panose="020B0604020202020204" pitchFamily="34" charset="0"/>
              </a:rPr>
              <a:t>commun</a:t>
            </a:r>
            <a:r>
              <a:rPr lang="en-US" dirty="0">
                <a:solidFill>
                  <a:srgbClr val="0E0E0E"/>
                </a:solidFill>
                <a:ea typeface="Arial" panose="020B0604020202020204" pitchFamily="34" charset="0"/>
              </a:rPr>
              <a:t>, </a:t>
            </a:r>
            <a:r>
              <a:rPr lang="en-US" dirty="0" err="1" smtClean="0">
                <a:solidFill>
                  <a:srgbClr val="0E0E0E"/>
                </a:solidFill>
                <a:ea typeface="Arial" panose="020B0604020202020204" pitchFamily="34" charset="0"/>
              </a:rPr>
              <a:t>participer</a:t>
            </a:r>
            <a:r>
              <a:rPr lang="en-US" dirty="0" smtClean="0">
                <a:solidFill>
                  <a:srgbClr val="0E0E0E"/>
                </a:solidFill>
                <a:ea typeface="Arial" panose="020B0604020202020204" pitchFamily="34" charset="0"/>
              </a:rPr>
              <a:t> à</a:t>
            </a:r>
            <a:r>
              <a:rPr lang="en-US" dirty="0" smtClean="0">
                <a:solidFill>
                  <a:srgbClr val="0E0E0E"/>
                </a:solidFill>
                <a:ea typeface="Arial" panose="020B0604020202020204" pitchFamily="34" charset="0"/>
                <a:cs typeface="Arial" panose="020B0604020202020204" pitchFamily="34" charset="0"/>
              </a:rPr>
              <a:t> </a:t>
            </a:r>
            <a:r>
              <a:rPr lang="en-US" dirty="0">
                <a:solidFill>
                  <a:srgbClr val="0E0E0E"/>
                </a:solidFill>
                <a:ea typeface="Arial" panose="020B0604020202020204" pitchFamily="34" charset="0"/>
              </a:rPr>
              <a:t>la concertation et </a:t>
            </a:r>
            <a:r>
              <a:rPr lang="en-US" dirty="0" err="1">
                <a:solidFill>
                  <a:srgbClr val="0E0E0E"/>
                </a:solidFill>
                <a:ea typeface="Arial" panose="020B0604020202020204" pitchFamily="34" charset="0"/>
              </a:rPr>
              <a:t>construire</a:t>
            </a:r>
            <a:r>
              <a:rPr lang="en-US" dirty="0">
                <a:solidFill>
                  <a:srgbClr val="0E0E0E"/>
                </a:solidFill>
                <a:ea typeface="Arial" panose="020B0604020202020204" pitchFamily="34" charset="0"/>
              </a:rPr>
              <a:t> des </a:t>
            </a:r>
            <a:r>
              <a:rPr lang="en-US" dirty="0" err="1">
                <a:solidFill>
                  <a:srgbClr val="0E0E0E"/>
                </a:solidFill>
                <a:ea typeface="Arial" panose="020B0604020202020204" pitchFamily="34" charset="0"/>
              </a:rPr>
              <a:t>objectifs</a:t>
            </a:r>
            <a:r>
              <a:rPr lang="en-US" dirty="0">
                <a:solidFill>
                  <a:srgbClr val="0E0E0E"/>
                </a:solidFill>
                <a:ea typeface="Arial" panose="020B0604020202020204" pitchFamily="34" charset="0"/>
              </a:rPr>
              <a:t> </a:t>
            </a:r>
            <a:r>
              <a:rPr lang="en-US" dirty="0" err="1">
                <a:solidFill>
                  <a:srgbClr val="0E0E0E"/>
                </a:solidFill>
                <a:ea typeface="Arial" panose="020B0604020202020204" pitchFamily="34" charset="0"/>
              </a:rPr>
              <a:t>opérationnels</a:t>
            </a:r>
            <a:r>
              <a:rPr lang="en-US" spc="5" dirty="0">
                <a:solidFill>
                  <a:srgbClr val="0E0E0E"/>
                </a:solidFill>
                <a:ea typeface="Arial" panose="020B0604020202020204" pitchFamily="34" charset="0"/>
              </a:rPr>
              <a:t> </a:t>
            </a:r>
            <a:r>
              <a:rPr lang="en-US" dirty="0" err="1">
                <a:solidFill>
                  <a:srgbClr val="0E0E0E"/>
                </a:solidFill>
                <a:ea typeface="Arial" panose="020B0604020202020204" pitchFamily="34" charset="0"/>
              </a:rPr>
              <a:t>en</a:t>
            </a:r>
            <a:r>
              <a:rPr lang="en-US" spc="-85" dirty="0">
                <a:solidFill>
                  <a:srgbClr val="0E0E0E"/>
                </a:solidFill>
                <a:ea typeface="Arial" panose="020B0604020202020204" pitchFamily="34" charset="0"/>
              </a:rPr>
              <a:t> </a:t>
            </a:r>
            <a:r>
              <a:rPr lang="en-US" dirty="0">
                <a:solidFill>
                  <a:srgbClr val="0E0E0E"/>
                </a:solidFill>
                <a:ea typeface="Arial" panose="020B0604020202020204" pitchFamily="34" charset="0"/>
              </a:rPr>
              <a:t>lien</a:t>
            </a:r>
            <a:r>
              <a:rPr lang="en-US" spc="-70" dirty="0">
                <a:solidFill>
                  <a:srgbClr val="0E0E0E"/>
                </a:solidFill>
                <a:ea typeface="Arial" panose="020B0604020202020204" pitchFamily="34" charset="0"/>
              </a:rPr>
              <a:t> </a:t>
            </a:r>
            <a:r>
              <a:rPr lang="en-US" dirty="0">
                <a:solidFill>
                  <a:srgbClr val="0E0E0E"/>
                </a:solidFill>
                <a:ea typeface="Arial" panose="020B0604020202020204" pitchFamily="34" charset="0"/>
              </a:rPr>
              <a:t>avec</a:t>
            </a:r>
            <a:r>
              <a:rPr lang="en-US" spc="-50" dirty="0">
                <a:solidFill>
                  <a:srgbClr val="0E0E0E"/>
                </a:solidFill>
                <a:ea typeface="Arial" panose="020B0604020202020204" pitchFamily="34" charset="0"/>
              </a:rPr>
              <a:t> </a:t>
            </a:r>
            <a:r>
              <a:rPr lang="en-US" dirty="0">
                <a:solidFill>
                  <a:srgbClr val="0E0E0E"/>
                </a:solidFill>
                <a:ea typeface="Arial" panose="020B0604020202020204" pitchFamily="34" charset="0"/>
              </a:rPr>
              <a:t>les</a:t>
            </a:r>
            <a:r>
              <a:rPr lang="en-US" spc="-110" dirty="0">
                <a:solidFill>
                  <a:srgbClr val="0E0E0E"/>
                </a:solidFill>
                <a:ea typeface="Arial" panose="020B0604020202020204" pitchFamily="34" charset="0"/>
              </a:rPr>
              <a:t> </a:t>
            </a:r>
            <a:r>
              <a:rPr lang="en-US" dirty="0" err="1">
                <a:solidFill>
                  <a:srgbClr val="0E0E0E"/>
                </a:solidFill>
                <a:ea typeface="Arial" panose="020B0604020202020204" pitchFamily="34" charset="0"/>
              </a:rPr>
              <a:t>politiques</a:t>
            </a:r>
            <a:r>
              <a:rPr lang="en-US" spc="-60" dirty="0">
                <a:solidFill>
                  <a:srgbClr val="0E0E0E"/>
                </a:solidFill>
                <a:ea typeface="Arial" panose="020B0604020202020204" pitchFamily="34" charset="0"/>
              </a:rPr>
              <a:t> </a:t>
            </a:r>
            <a:r>
              <a:rPr lang="en-US" dirty="0" err="1">
                <a:solidFill>
                  <a:srgbClr val="0E0E0E"/>
                </a:solidFill>
                <a:ea typeface="Arial" panose="020B0604020202020204" pitchFamily="34" charset="0"/>
              </a:rPr>
              <a:t>sociales</a:t>
            </a:r>
            <a:r>
              <a:rPr lang="en-US" spc="-55" dirty="0">
                <a:solidFill>
                  <a:srgbClr val="0E0E0E"/>
                </a:solidFill>
                <a:ea typeface="Arial" panose="020B0604020202020204" pitchFamily="34" charset="0"/>
              </a:rPr>
              <a:t> </a:t>
            </a:r>
            <a:r>
              <a:rPr lang="en-US" dirty="0" err="1">
                <a:solidFill>
                  <a:srgbClr val="0E0E0E"/>
                </a:solidFill>
                <a:ea typeface="Arial" panose="020B0604020202020204" pitchFamily="34" charset="0"/>
              </a:rPr>
              <a:t>développées</a:t>
            </a:r>
            <a:r>
              <a:rPr lang="en-US" dirty="0" smtClean="0">
                <a:solidFill>
                  <a:srgbClr val="0E0E0E"/>
                </a:solidFill>
                <a:ea typeface="Arial" panose="020B0604020202020204" pitchFamily="34" charset="0"/>
              </a:rPr>
              <a:t>.</a:t>
            </a:r>
          </a:p>
          <a:p>
            <a:pPr marL="342900" marR="108585" lvl="0" indent="-342900">
              <a:lnSpc>
                <a:spcPct val="123000"/>
              </a:lnSpc>
              <a:spcAft>
                <a:spcPts val="0"/>
              </a:spcAft>
              <a:buFont typeface="Arial" panose="020B0604020202020204" pitchFamily="34" charset="0"/>
              <a:buChar char="•"/>
              <a:tabLst>
                <a:tab pos="262890" algn="l"/>
              </a:tabLst>
            </a:pPr>
            <a:endParaRPr lang="fr-BE" dirty="0">
              <a:ea typeface="Arial" panose="020B0604020202020204" pitchFamily="34" charset="0"/>
            </a:endParaRPr>
          </a:p>
          <a:p>
            <a:pPr marL="342900" marR="69215" lvl="0" indent="-342900">
              <a:lnSpc>
                <a:spcPct val="130000"/>
              </a:lnSpc>
              <a:spcBef>
                <a:spcPts val="160"/>
              </a:spcBef>
              <a:spcAft>
                <a:spcPts val="0"/>
              </a:spcAft>
              <a:buFont typeface="Arial" panose="020B0604020202020204" pitchFamily="34" charset="0"/>
              <a:buChar char="•"/>
              <a:tabLst>
                <a:tab pos="259080" algn="l"/>
                <a:tab pos="259715" algn="l"/>
              </a:tabLst>
            </a:pPr>
            <a:r>
              <a:rPr lang="en-US" dirty="0">
                <a:solidFill>
                  <a:srgbClr val="0E0E0E"/>
                </a:solidFill>
                <a:ea typeface="Arial" panose="020B0604020202020204" pitchFamily="34" charset="0"/>
              </a:rPr>
              <a:t>La</a:t>
            </a:r>
            <a:r>
              <a:rPr lang="en-US" spc="-80" dirty="0">
                <a:solidFill>
                  <a:srgbClr val="0E0E0E"/>
                </a:solidFill>
                <a:ea typeface="Arial" panose="020B0604020202020204" pitchFamily="34" charset="0"/>
              </a:rPr>
              <a:t> </a:t>
            </a:r>
            <a:r>
              <a:rPr lang="en-US" dirty="0">
                <a:solidFill>
                  <a:srgbClr val="0E0E0E"/>
                </a:solidFill>
                <a:ea typeface="Arial" panose="020B0604020202020204" pitchFamily="34" charset="0"/>
              </a:rPr>
              <a:t>coordination</a:t>
            </a:r>
            <a:r>
              <a:rPr lang="en-US" spc="35" dirty="0">
                <a:solidFill>
                  <a:srgbClr val="0E0E0E"/>
                </a:solidFill>
                <a:ea typeface="Arial" panose="020B0604020202020204" pitchFamily="34" charset="0"/>
              </a:rPr>
              <a:t> </a:t>
            </a:r>
            <a:r>
              <a:rPr lang="en-US" dirty="0">
                <a:solidFill>
                  <a:srgbClr val="0E0E0E"/>
                </a:solidFill>
                <a:ea typeface="Arial" panose="020B0604020202020204" pitchFamily="34" charset="0"/>
              </a:rPr>
              <a:t>sociale</a:t>
            </a:r>
            <a:r>
              <a:rPr lang="en-US" spc="-10" dirty="0">
                <a:solidFill>
                  <a:srgbClr val="0E0E0E"/>
                </a:solidFill>
                <a:ea typeface="Arial" panose="020B0604020202020204" pitchFamily="34" charset="0"/>
              </a:rPr>
              <a:t> </a:t>
            </a:r>
            <a:r>
              <a:rPr lang="en-US" dirty="0" err="1">
                <a:solidFill>
                  <a:srgbClr val="0E0E0E"/>
                </a:solidFill>
                <a:ea typeface="Arial" panose="020B0604020202020204" pitchFamily="34" charset="0"/>
              </a:rPr>
              <a:t>est</a:t>
            </a:r>
            <a:r>
              <a:rPr lang="en-US" spc="-40" dirty="0">
                <a:solidFill>
                  <a:srgbClr val="0E0E0E"/>
                </a:solidFill>
                <a:ea typeface="Arial" panose="020B0604020202020204" pitchFamily="34" charset="0"/>
              </a:rPr>
              <a:t> </a:t>
            </a:r>
            <a:r>
              <a:rPr lang="en-US" dirty="0">
                <a:solidFill>
                  <a:srgbClr val="0E0E0E"/>
                </a:solidFill>
                <a:ea typeface="Arial" panose="020B0604020202020204" pitchFamily="34" charset="0"/>
              </a:rPr>
              <a:t>un</a:t>
            </a:r>
            <a:r>
              <a:rPr lang="en-US" spc="-60" dirty="0">
                <a:solidFill>
                  <a:srgbClr val="0E0E0E"/>
                </a:solidFill>
                <a:ea typeface="Arial" panose="020B0604020202020204" pitchFamily="34" charset="0"/>
              </a:rPr>
              <a:t> </a:t>
            </a:r>
            <a:r>
              <a:rPr lang="en-US" b="1" dirty="0" err="1">
                <a:solidFill>
                  <a:srgbClr val="0E0E0E"/>
                </a:solidFill>
                <a:ea typeface="Arial" panose="020B0604020202020204" pitchFamily="34" charset="0"/>
              </a:rPr>
              <a:t>outil</a:t>
            </a:r>
            <a:r>
              <a:rPr lang="en-US" b="1" spc="-65" dirty="0">
                <a:solidFill>
                  <a:srgbClr val="0E0E0E"/>
                </a:solidFill>
                <a:ea typeface="Arial" panose="020B0604020202020204" pitchFamily="34" charset="0"/>
              </a:rPr>
              <a:t> </a:t>
            </a:r>
            <a:r>
              <a:rPr lang="en-US" b="1" dirty="0">
                <a:solidFill>
                  <a:srgbClr val="0E0E0E"/>
                </a:solidFill>
                <a:ea typeface="Arial" panose="020B0604020202020204" pitchFamily="34" charset="0"/>
              </a:rPr>
              <a:t>transversal</a:t>
            </a:r>
            <a:r>
              <a:rPr lang="en-US" b="1" spc="-15" dirty="0">
                <a:solidFill>
                  <a:srgbClr val="0E0E0E"/>
                </a:solidFill>
                <a:ea typeface="Arial" panose="020B0604020202020204" pitchFamily="34" charset="0"/>
              </a:rPr>
              <a:t> </a:t>
            </a:r>
            <a:r>
              <a:rPr lang="en-US" dirty="0">
                <a:solidFill>
                  <a:srgbClr val="0E0E0E"/>
                </a:solidFill>
                <a:ea typeface="Arial" panose="020B0604020202020204" pitchFamily="34" charset="0"/>
              </a:rPr>
              <a:t>et</a:t>
            </a:r>
            <a:r>
              <a:rPr lang="en-US" spc="-20" dirty="0">
                <a:solidFill>
                  <a:srgbClr val="0E0E0E"/>
                </a:solidFill>
                <a:ea typeface="Arial" panose="020B0604020202020204" pitchFamily="34" charset="0"/>
              </a:rPr>
              <a:t> </a:t>
            </a:r>
            <a:r>
              <a:rPr lang="en-US" dirty="0" err="1">
                <a:solidFill>
                  <a:srgbClr val="0E0E0E"/>
                </a:solidFill>
                <a:ea typeface="Arial" panose="020B0604020202020204" pitchFamily="34" charset="0"/>
              </a:rPr>
              <a:t>cet</a:t>
            </a:r>
            <a:r>
              <a:rPr lang="en-US" spc="-65" dirty="0">
                <a:solidFill>
                  <a:srgbClr val="0E0E0E"/>
                </a:solidFill>
                <a:ea typeface="Arial" panose="020B0604020202020204" pitchFamily="34" charset="0"/>
              </a:rPr>
              <a:t> </a:t>
            </a:r>
            <a:r>
              <a:rPr lang="en-US" dirty="0" err="1">
                <a:solidFill>
                  <a:srgbClr val="0E0E0E"/>
                </a:solidFill>
                <a:ea typeface="Arial" panose="020B0604020202020204" pitchFamily="34" charset="0"/>
              </a:rPr>
              <a:t>outil</a:t>
            </a:r>
            <a:r>
              <a:rPr lang="en-US" spc="-100" dirty="0">
                <a:solidFill>
                  <a:srgbClr val="0E0E0E"/>
                </a:solidFill>
                <a:ea typeface="Arial" panose="020B0604020202020204" pitchFamily="34" charset="0"/>
              </a:rPr>
              <a:t> </a:t>
            </a:r>
            <a:r>
              <a:rPr lang="en-US" dirty="0" err="1">
                <a:solidFill>
                  <a:srgbClr val="0E0E0E"/>
                </a:solidFill>
                <a:ea typeface="Arial" panose="020B0604020202020204" pitchFamily="34" charset="0"/>
              </a:rPr>
              <a:t>est</a:t>
            </a:r>
            <a:r>
              <a:rPr lang="en-US" spc="-50" dirty="0">
                <a:solidFill>
                  <a:srgbClr val="0E0E0E"/>
                </a:solidFill>
                <a:ea typeface="Arial" panose="020B0604020202020204" pitchFamily="34" charset="0"/>
              </a:rPr>
              <a:t> </a:t>
            </a:r>
            <a:r>
              <a:rPr lang="en-US" dirty="0" err="1">
                <a:solidFill>
                  <a:srgbClr val="0E0E0E"/>
                </a:solidFill>
                <a:ea typeface="Arial" panose="020B0604020202020204" pitchFamily="34" charset="0"/>
              </a:rPr>
              <a:t>coordonné</a:t>
            </a:r>
            <a:r>
              <a:rPr lang="en-US" spc="35" dirty="0">
                <a:solidFill>
                  <a:srgbClr val="0E0E0E"/>
                </a:solidFill>
                <a:ea typeface="Arial" panose="020B0604020202020204" pitchFamily="34" charset="0"/>
              </a:rPr>
              <a:t> </a:t>
            </a:r>
            <a:r>
              <a:rPr lang="en-US" dirty="0">
                <a:solidFill>
                  <a:srgbClr val="0E0E0E"/>
                </a:solidFill>
                <a:ea typeface="Arial" panose="020B0604020202020204" pitchFamily="34" charset="0"/>
              </a:rPr>
              <a:t>par</a:t>
            </a:r>
            <a:r>
              <a:rPr lang="en-US" spc="-40" dirty="0">
                <a:solidFill>
                  <a:srgbClr val="0E0E0E"/>
                </a:solidFill>
                <a:ea typeface="Arial" panose="020B0604020202020204" pitchFamily="34" charset="0"/>
              </a:rPr>
              <a:t> </a:t>
            </a:r>
            <a:r>
              <a:rPr lang="en-US" dirty="0">
                <a:solidFill>
                  <a:srgbClr val="0E0E0E"/>
                </a:solidFill>
                <a:ea typeface="Arial" panose="020B0604020202020204" pitchFamily="34" charset="0"/>
              </a:rPr>
              <a:t>le</a:t>
            </a:r>
            <a:r>
              <a:rPr lang="en-US" spc="-65" dirty="0">
                <a:solidFill>
                  <a:srgbClr val="0E0E0E"/>
                </a:solidFill>
                <a:ea typeface="Arial" panose="020B0604020202020204" pitchFamily="34" charset="0"/>
              </a:rPr>
              <a:t> </a:t>
            </a:r>
            <a:r>
              <a:rPr lang="en-US" dirty="0">
                <a:solidFill>
                  <a:srgbClr val="0E0E0E"/>
                </a:solidFill>
                <a:ea typeface="Arial" panose="020B0604020202020204" pitchFamily="34" charset="0"/>
              </a:rPr>
              <a:t>CPAS</a:t>
            </a:r>
            <a:r>
              <a:rPr lang="en-US" spc="-75" dirty="0">
                <a:solidFill>
                  <a:srgbClr val="0E0E0E"/>
                </a:solidFill>
                <a:ea typeface="Arial" panose="020B0604020202020204" pitchFamily="34" charset="0"/>
              </a:rPr>
              <a:t> </a:t>
            </a:r>
            <a:r>
              <a:rPr lang="en-US" dirty="0">
                <a:solidFill>
                  <a:srgbClr val="0E0E0E"/>
                </a:solidFill>
                <a:ea typeface="Arial" panose="020B0604020202020204" pitchFamily="34" charset="0"/>
              </a:rPr>
              <a:t>de</a:t>
            </a:r>
            <a:r>
              <a:rPr lang="en-US" spc="-40" dirty="0">
                <a:solidFill>
                  <a:srgbClr val="0E0E0E"/>
                </a:solidFill>
                <a:ea typeface="Arial" panose="020B0604020202020204" pitchFamily="34" charset="0"/>
              </a:rPr>
              <a:t> </a:t>
            </a:r>
            <a:r>
              <a:rPr lang="en-US" dirty="0">
                <a:solidFill>
                  <a:srgbClr val="0E0E0E"/>
                </a:solidFill>
                <a:ea typeface="Arial" panose="020B0604020202020204" pitchFamily="34" charset="0"/>
              </a:rPr>
              <a:t>la commune </a:t>
            </a:r>
            <a:r>
              <a:rPr lang="en-US" dirty="0" err="1">
                <a:solidFill>
                  <a:srgbClr val="0E0E0E"/>
                </a:solidFill>
                <a:ea typeface="Arial" panose="020B0604020202020204" pitchFamily="34" charset="0"/>
              </a:rPr>
              <a:t>où</a:t>
            </a:r>
            <a:r>
              <a:rPr lang="en-US" dirty="0">
                <a:solidFill>
                  <a:srgbClr val="0E0E0E"/>
                </a:solidFill>
                <a:ea typeface="Arial" panose="020B0604020202020204" pitchFamily="34" charset="0"/>
              </a:rPr>
              <a:t> </a:t>
            </a:r>
            <a:r>
              <a:rPr lang="en-US" dirty="0" err="1">
                <a:solidFill>
                  <a:srgbClr val="0E0E0E"/>
                </a:solidFill>
                <a:ea typeface="Arial" panose="020B0604020202020204" pitchFamily="34" charset="0"/>
              </a:rPr>
              <a:t>s'exerce</a:t>
            </a:r>
            <a:r>
              <a:rPr lang="en-US" dirty="0">
                <a:solidFill>
                  <a:srgbClr val="0E0E0E"/>
                </a:solidFill>
                <a:ea typeface="Arial" panose="020B0604020202020204" pitchFamily="34" charset="0"/>
              </a:rPr>
              <a:t> </a:t>
            </a:r>
            <a:r>
              <a:rPr lang="en-US" dirty="0" err="1">
                <a:solidFill>
                  <a:srgbClr val="0E0E0E"/>
                </a:solidFill>
                <a:ea typeface="Arial" panose="020B0604020202020204" pitchFamily="34" charset="0"/>
              </a:rPr>
              <a:t>cette</a:t>
            </a:r>
            <a:r>
              <a:rPr lang="en-US" spc="130" dirty="0">
                <a:solidFill>
                  <a:srgbClr val="0E0E0E"/>
                </a:solidFill>
                <a:ea typeface="Arial" panose="020B0604020202020204" pitchFamily="34" charset="0"/>
              </a:rPr>
              <a:t> </a:t>
            </a:r>
            <a:r>
              <a:rPr lang="en-US" dirty="0">
                <a:solidFill>
                  <a:srgbClr val="0E0E0E"/>
                </a:solidFill>
                <a:ea typeface="Arial" panose="020B0604020202020204" pitchFamily="34" charset="0"/>
              </a:rPr>
              <a:t>concertation</a:t>
            </a:r>
            <a:r>
              <a:rPr lang="en-US" dirty="0" smtClean="0">
                <a:solidFill>
                  <a:srgbClr val="0E0E0E"/>
                </a:solidFill>
                <a:ea typeface="Arial" panose="020B0604020202020204" pitchFamily="34" charset="0"/>
              </a:rPr>
              <a:t>.</a:t>
            </a:r>
          </a:p>
          <a:p>
            <a:pPr marL="342900" marR="69215" lvl="0" indent="-342900">
              <a:lnSpc>
                <a:spcPct val="130000"/>
              </a:lnSpc>
              <a:spcBef>
                <a:spcPts val="160"/>
              </a:spcBef>
              <a:spcAft>
                <a:spcPts val="0"/>
              </a:spcAft>
              <a:buFont typeface="Arial" panose="020B0604020202020204" pitchFamily="34" charset="0"/>
              <a:buChar char="•"/>
              <a:tabLst>
                <a:tab pos="259080" algn="l"/>
                <a:tab pos="259715" algn="l"/>
              </a:tabLst>
            </a:pPr>
            <a:endParaRPr lang="fr-BE" dirty="0">
              <a:ea typeface="Arial" panose="020B0604020202020204" pitchFamily="34" charset="0"/>
            </a:endParaRPr>
          </a:p>
          <a:p>
            <a:pPr marL="342900" marR="123190" lvl="0" indent="-342900">
              <a:lnSpc>
                <a:spcPct val="118000"/>
              </a:lnSpc>
              <a:spcBef>
                <a:spcPts val="55"/>
              </a:spcBef>
              <a:spcAft>
                <a:spcPts val="0"/>
              </a:spcAft>
              <a:buFont typeface="Arial" panose="020B0604020202020204" pitchFamily="34" charset="0"/>
              <a:buChar char="•"/>
              <a:tabLst>
                <a:tab pos="258445" algn="l"/>
                <a:tab pos="259080" algn="l"/>
              </a:tabLst>
            </a:pPr>
            <a:r>
              <a:rPr lang="en-US" dirty="0" err="1">
                <a:solidFill>
                  <a:srgbClr val="0E0E0E"/>
                </a:solidFill>
                <a:ea typeface="Arial" panose="020B0604020202020204" pitchFamily="34" charset="0"/>
              </a:rPr>
              <a:t>Dans</a:t>
            </a:r>
            <a:r>
              <a:rPr lang="en-US" dirty="0">
                <a:solidFill>
                  <a:srgbClr val="0E0E0E"/>
                </a:solidFill>
                <a:ea typeface="Arial" panose="020B0604020202020204" pitchFamily="34" charset="0"/>
              </a:rPr>
              <a:t> le cadre de </a:t>
            </a:r>
            <a:r>
              <a:rPr lang="en-US" dirty="0" err="1">
                <a:solidFill>
                  <a:srgbClr val="0E0E0E"/>
                </a:solidFill>
                <a:ea typeface="Arial" panose="020B0604020202020204" pitchFamily="34" charset="0"/>
              </a:rPr>
              <a:t>cette</a:t>
            </a:r>
            <a:r>
              <a:rPr lang="en-US" dirty="0">
                <a:solidFill>
                  <a:srgbClr val="0E0E0E"/>
                </a:solidFill>
                <a:ea typeface="Arial" panose="020B0604020202020204" pitchFamily="34" charset="0"/>
              </a:rPr>
              <a:t> coordination, </a:t>
            </a:r>
            <a:r>
              <a:rPr lang="en-US" dirty="0" err="1">
                <a:solidFill>
                  <a:srgbClr val="0E0E0E"/>
                </a:solidFill>
                <a:ea typeface="Arial" panose="020B0604020202020204" pitchFamily="34" charset="0"/>
              </a:rPr>
              <a:t>une</a:t>
            </a:r>
            <a:r>
              <a:rPr lang="en-US" dirty="0">
                <a:solidFill>
                  <a:srgbClr val="0E0E0E"/>
                </a:solidFill>
                <a:ea typeface="Arial" panose="020B0604020202020204" pitchFamily="34" charset="0"/>
              </a:rPr>
              <a:t> relation </a:t>
            </a:r>
            <a:r>
              <a:rPr lang="en-US" dirty="0" err="1">
                <a:solidFill>
                  <a:srgbClr val="0E0E0E"/>
                </a:solidFill>
                <a:ea typeface="Arial" panose="020B0604020202020204" pitchFamily="34" charset="0"/>
              </a:rPr>
              <a:t>d'estime</a:t>
            </a:r>
            <a:r>
              <a:rPr lang="en-US" dirty="0">
                <a:solidFill>
                  <a:srgbClr val="0E0E0E"/>
                </a:solidFill>
                <a:ea typeface="Arial" panose="020B0604020202020204" pitchFamily="34" charset="0"/>
              </a:rPr>
              <a:t> et de </a:t>
            </a:r>
            <a:r>
              <a:rPr lang="en-US" dirty="0" err="1">
                <a:solidFill>
                  <a:srgbClr val="0E0E0E"/>
                </a:solidFill>
                <a:ea typeface="Arial" panose="020B0604020202020204" pitchFamily="34" charset="0"/>
              </a:rPr>
              <a:t>confiance</a:t>
            </a:r>
            <a:r>
              <a:rPr lang="en-US" dirty="0">
                <a:solidFill>
                  <a:srgbClr val="0E0E0E"/>
                </a:solidFill>
                <a:ea typeface="Arial" panose="020B0604020202020204" pitchFamily="34" charset="0"/>
              </a:rPr>
              <a:t> </a:t>
            </a:r>
            <a:r>
              <a:rPr lang="en-US" dirty="0" err="1">
                <a:solidFill>
                  <a:srgbClr val="0E0E0E"/>
                </a:solidFill>
                <a:ea typeface="Arial" panose="020B0604020202020204" pitchFamily="34" charset="0"/>
              </a:rPr>
              <a:t>doit</a:t>
            </a:r>
            <a:r>
              <a:rPr lang="en-US" dirty="0">
                <a:solidFill>
                  <a:srgbClr val="0E0E0E"/>
                </a:solidFill>
                <a:ea typeface="Arial" panose="020B0604020202020204" pitchFamily="34" charset="0"/>
              </a:rPr>
              <a:t> se </a:t>
            </a:r>
            <a:r>
              <a:rPr lang="en-US" dirty="0" err="1">
                <a:solidFill>
                  <a:srgbClr val="0E0E0E"/>
                </a:solidFill>
                <a:ea typeface="Arial" panose="020B0604020202020204" pitchFamily="34" charset="0"/>
              </a:rPr>
              <a:t>construire</a:t>
            </a:r>
            <a:r>
              <a:rPr lang="en-US" spc="-20" dirty="0">
                <a:solidFill>
                  <a:srgbClr val="0E0E0E"/>
                </a:solidFill>
                <a:ea typeface="Arial" panose="020B0604020202020204" pitchFamily="34" charset="0"/>
              </a:rPr>
              <a:t> </a:t>
            </a:r>
            <a:r>
              <a:rPr lang="en-US" dirty="0">
                <a:solidFill>
                  <a:srgbClr val="0E0E0E"/>
                </a:solidFill>
                <a:ea typeface="Arial" panose="020B0604020202020204" pitchFamily="34" charset="0"/>
              </a:rPr>
              <a:t>entre</a:t>
            </a:r>
            <a:r>
              <a:rPr lang="en-US" spc="-55" dirty="0">
                <a:solidFill>
                  <a:srgbClr val="0E0E0E"/>
                </a:solidFill>
                <a:ea typeface="Arial" panose="020B0604020202020204" pitchFamily="34" charset="0"/>
              </a:rPr>
              <a:t> </a:t>
            </a:r>
            <a:r>
              <a:rPr lang="en-US" dirty="0">
                <a:solidFill>
                  <a:srgbClr val="0E0E0E"/>
                </a:solidFill>
                <a:ea typeface="Arial" panose="020B0604020202020204" pitchFamily="34" charset="0"/>
              </a:rPr>
              <a:t>les</a:t>
            </a:r>
            <a:r>
              <a:rPr lang="en-US" spc="-80" dirty="0">
                <a:solidFill>
                  <a:srgbClr val="0E0E0E"/>
                </a:solidFill>
                <a:ea typeface="Arial" panose="020B0604020202020204" pitchFamily="34" charset="0"/>
              </a:rPr>
              <a:t> </a:t>
            </a:r>
            <a:r>
              <a:rPr lang="en-US" dirty="0" err="1">
                <a:solidFill>
                  <a:srgbClr val="0E0E0E"/>
                </a:solidFill>
                <a:ea typeface="Arial" panose="020B0604020202020204" pitchFamily="34" charset="0"/>
              </a:rPr>
              <a:t>organisations</a:t>
            </a:r>
            <a:r>
              <a:rPr lang="en-US" spc="25" dirty="0">
                <a:solidFill>
                  <a:srgbClr val="0E0E0E"/>
                </a:solidFill>
                <a:ea typeface="Arial" panose="020B0604020202020204" pitchFamily="34" charset="0"/>
              </a:rPr>
              <a:t> </a:t>
            </a:r>
            <a:r>
              <a:rPr lang="en-US" dirty="0">
                <a:solidFill>
                  <a:srgbClr val="0E0E0E"/>
                </a:solidFill>
                <a:ea typeface="Arial" panose="020B0604020202020204" pitchFamily="34" charset="0"/>
              </a:rPr>
              <a:t>et</a:t>
            </a:r>
            <a:r>
              <a:rPr lang="en-US" spc="-5" dirty="0">
                <a:solidFill>
                  <a:srgbClr val="0E0E0E"/>
                </a:solidFill>
                <a:ea typeface="Arial" panose="020B0604020202020204" pitchFamily="34" charset="0"/>
              </a:rPr>
              <a:t> </a:t>
            </a:r>
            <a:r>
              <a:rPr lang="en-US" dirty="0">
                <a:solidFill>
                  <a:srgbClr val="0E0E0E"/>
                </a:solidFill>
                <a:ea typeface="Arial" panose="020B0604020202020204" pitchFamily="34" charset="0"/>
              </a:rPr>
              <a:t>les</a:t>
            </a:r>
            <a:r>
              <a:rPr lang="en-US" spc="-100" dirty="0">
                <a:solidFill>
                  <a:srgbClr val="0E0E0E"/>
                </a:solidFill>
                <a:ea typeface="Arial" panose="020B0604020202020204" pitchFamily="34" charset="0"/>
              </a:rPr>
              <a:t> </a:t>
            </a:r>
            <a:r>
              <a:rPr lang="en-US" dirty="0" err="1">
                <a:solidFill>
                  <a:srgbClr val="0E0E0E"/>
                </a:solidFill>
                <a:ea typeface="Arial" panose="020B0604020202020204" pitchFamily="34" charset="0"/>
              </a:rPr>
              <a:t>personnes</a:t>
            </a:r>
            <a:r>
              <a:rPr lang="en-US" spc="15" dirty="0">
                <a:solidFill>
                  <a:srgbClr val="0E0E0E"/>
                </a:solidFill>
                <a:ea typeface="Arial" panose="020B0604020202020204" pitchFamily="34" charset="0"/>
              </a:rPr>
              <a:t> </a:t>
            </a:r>
            <a:r>
              <a:rPr lang="en-US" dirty="0" err="1">
                <a:solidFill>
                  <a:srgbClr val="0E0E0E"/>
                </a:solidFill>
                <a:ea typeface="Arial" panose="020B0604020202020204" pitchFamily="34" charset="0"/>
              </a:rPr>
              <a:t>amenées</a:t>
            </a:r>
            <a:r>
              <a:rPr lang="en-US" spc="-20" dirty="0">
                <a:solidFill>
                  <a:srgbClr val="0E0E0E"/>
                </a:solidFill>
                <a:ea typeface="Arial" panose="020B0604020202020204" pitchFamily="34" charset="0"/>
              </a:rPr>
              <a:t> </a:t>
            </a:r>
            <a:r>
              <a:rPr lang="en-US" dirty="0">
                <a:solidFill>
                  <a:srgbClr val="0E0E0E"/>
                </a:solidFill>
                <a:ea typeface="Arial" panose="020B0604020202020204" pitchFamily="34" charset="0"/>
                <a:cs typeface="Arial" panose="020B0604020202020204" pitchFamily="34" charset="0"/>
              </a:rPr>
              <a:t>à</a:t>
            </a:r>
            <a:r>
              <a:rPr lang="en-US" spc="-50" dirty="0">
                <a:solidFill>
                  <a:srgbClr val="0E0E0E"/>
                </a:solidFill>
                <a:ea typeface="Arial" panose="020B0604020202020204" pitchFamily="34" charset="0"/>
                <a:cs typeface="Arial" panose="020B0604020202020204" pitchFamily="34" charset="0"/>
              </a:rPr>
              <a:t> </a:t>
            </a:r>
            <a:r>
              <a:rPr lang="en-US" dirty="0" err="1">
                <a:solidFill>
                  <a:srgbClr val="0E0E0E"/>
                </a:solidFill>
                <a:ea typeface="Arial" panose="020B0604020202020204" pitchFamily="34" charset="0"/>
              </a:rPr>
              <a:t>collaborer</a:t>
            </a:r>
            <a:r>
              <a:rPr lang="en-US" dirty="0">
                <a:solidFill>
                  <a:srgbClr val="0E0E0E"/>
                </a:solidFill>
                <a:ea typeface="Arial" panose="020B0604020202020204" pitchFamily="34" charset="0"/>
              </a:rPr>
              <a:t>.</a:t>
            </a:r>
            <a:r>
              <a:rPr lang="en-US" spc="-45" dirty="0">
                <a:solidFill>
                  <a:srgbClr val="0E0E0E"/>
                </a:solidFill>
                <a:ea typeface="Arial" panose="020B0604020202020204" pitchFamily="34" charset="0"/>
              </a:rPr>
              <a:t> </a:t>
            </a:r>
            <a:r>
              <a:rPr lang="en-US" dirty="0">
                <a:solidFill>
                  <a:srgbClr val="0E0E0E"/>
                </a:solidFill>
                <a:ea typeface="Arial" panose="020B0604020202020204" pitchFamily="34" charset="0"/>
              </a:rPr>
              <a:t>Ce</a:t>
            </a:r>
            <a:r>
              <a:rPr lang="en-US" spc="-45" dirty="0">
                <a:solidFill>
                  <a:srgbClr val="0E0E0E"/>
                </a:solidFill>
                <a:ea typeface="Arial" panose="020B0604020202020204" pitchFamily="34" charset="0"/>
              </a:rPr>
              <a:t> </a:t>
            </a:r>
            <a:r>
              <a:rPr lang="en-US" dirty="0">
                <a:solidFill>
                  <a:srgbClr val="0E0E0E"/>
                </a:solidFill>
                <a:ea typeface="Arial" panose="020B0604020202020204" pitchFamily="34" charset="0"/>
              </a:rPr>
              <a:t>qui</a:t>
            </a:r>
            <a:r>
              <a:rPr lang="en-US" spc="45" dirty="0">
                <a:solidFill>
                  <a:srgbClr val="0E0E0E"/>
                </a:solidFill>
                <a:ea typeface="Arial" panose="020B0604020202020204" pitchFamily="34" charset="0"/>
              </a:rPr>
              <a:t> </a:t>
            </a:r>
            <a:r>
              <a:rPr lang="en-US" dirty="0" err="1">
                <a:solidFill>
                  <a:srgbClr val="0E0E0E"/>
                </a:solidFill>
                <a:ea typeface="Arial" panose="020B0604020202020204" pitchFamily="34" charset="0"/>
              </a:rPr>
              <a:t>implique</a:t>
            </a:r>
            <a:r>
              <a:rPr lang="en-US" dirty="0">
                <a:solidFill>
                  <a:srgbClr val="0E0E0E"/>
                </a:solidFill>
                <a:ea typeface="Arial" panose="020B0604020202020204" pitchFamily="34" charset="0"/>
              </a:rPr>
              <a:t> que les </a:t>
            </a:r>
            <a:r>
              <a:rPr lang="en-US" b="1" dirty="0" err="1">
                <a:solidFill>
                  <a:srgbClr val="0E0E0E"/>
                </a:solidFill>
                <a:ea typeface="Arial" panose="020B0604020202020204" pitchFamily="34" charset="0"/>
              </a:rPr>
              <a:t>choix</a:t>
            </a:r>
            <a:r>
              <a:rPr lang="en-US" dirty="0">
                <a:solidFill>
                  <a:srgbClr val="0E0E0E"/>
                </a:solidFill>
                <a:ea typeface="Arial" panose="020B0604020202020204" pitchFamily="34" charset="0"/>
              </a:rPr>
              <a:t> </a:t>
            </a:r>
            <a:r>
              <a:rPr lang="en-US" dirty="0" err="1">
                <a:solidFill>
                  <a:srgbClr val="0E0E0E"/>
                </a:solidFill>
                <a:ea typeface="Arial" panose="020B0604020202020204" pitchFamily="34" charset="0"/>
              </a:rPr>
              <a:t>relatifs</a:t>
            </a:r>
            <a:r>
              <a:rPr lang="en-US" dirty="0">
                <a:solidFill>
                  <a:srgbClr val="0E0E0E"/>
                </a:solidFill>
                <a:ea typeface="Arial" panose="020B0604020202020204" pitchFamily="34" charset="0"/>
              </a:rPr>
              <a:t> aux actions </a:t>
            </a:r>
            <a:r>
              <a:rPr lang="en-US" dirty="0">
                <a:solidFill>
                  <a:srgbClr val="0E0E0E"/>
                </a:solidFill>
                <a:ea typeface="Arial" panose="020B0604020202020204" pitchFamily="34" charset="0"/>
                <a:cs typeface="Arial" panose="020B0604020202020204" pitchFamily="34" charset="0"/>
              </a:rPr>
              <a:t>à </a:t>
            </a:r>
            <a:r>
              <a:rPr lang="en-US" dirty="0" err="1">
                <a:solidFill>
                  <a:srgbClr val="0E0E0E"/>
                </a:solidFill>
                <a:ea typeface="Arial" panose="020B0604020202020204" pitchFamily="34" charset="0"/>
              </a:rPr>
              <a:t>mener</a:t>
            </a:r>
            <a:r>
              <a:rPr lang="en-US" dirty="0">
                <a:solidFill>
                  <a:srgbClr val="0E0E0E"/>
                </a:solidFill>
                <a:ea typeface="Arial" panose="020B0604020202020204" pitchFamily="34" charset="0"/>
              </a:rPr>
              <a:t> et aux </a:t>
            </a:r>
            <a:r>
              <a:rPr lang="en-US" dirty="0" err="1">
                <a:solidFill>
                  <a:srgbClr val="0E0E0E"/>
                </a:solidFill>
                <a:ea typeface="Arial" panose="020B0604020202020204" pitchFamily="34" charset="0"/>
              </a:rPr>
              <a:t>méthodologies</a:t>
            </a:r>
            <a:r>
              <a:rPr lang="en-US" dirty="0">
                <a:solidFill>
                  <a:srgbClr val="0E0E0E"/>
                </a:solidFill>
                <a:ea typeface="Arial" panose="020B0604020202020204" pitchFamily="34" charset="0"/>
              </a:rPr>
              <a:t> </a:t>
            </a:r>
            <a:r>
              <a:rPr lang="en-US" dirty="0">
                <a:solidFill>
                  <a:srgbClr val="0E0E0E"/>
                </a:solidFill>
                <a:ea typeface="Arial" panose="020B0604020202020204" pitchFamily="34" charset="0"/>
                <a:cs typeface="Arial" panose="020B0604020202020204" pitchFamily="34" charset="0"/>
              </a:rPr>
              <a:t>à </a:t>
            </a:r>
            <a:r>
              <a:rPr lang="en-US" dirty="0" err="1">
                <a:solidFill>
                  <a:srgbClr val="0E0E0E"/>
                </a:solidFill>
                <a:ea typeface="Arial" panose="020B0604020202020204" pitchFamily="34" charset="0"/>
              </a:rPr>
              <a:t>appliquer</a:t>
            </a:r>
            <a:r>
              <a:rPr lang="en-US" dirty="0">
                <a:solidFill>
                  <a:srgbClr val="0E0E0E"/>
                </a:solidFill>
                <a:ea typeface="Arial" panose="020B0604020202020204" pitchFamily="34" charset="0"/>
              </a:rPr>
              <a:t> </a:t>
            </a:r>
            <a:r>
              <a:rPr lang="en-US" dirty="0" err="1">
                <a:solidFill>
                  <a:srgbClr val="0E0E0E"/>
                </a:solidFill>
                <a:ea typeface="Arial" panose="020B0604020202020204" pitchFamily="34" charset="0"/>
              </a:rPr>
              <a:t>soient</a:t>
            </a:r>
            <a:r>
              <a:rPr lang="en-US" dirty="0">
                <a:solidFill>
                  <a:srgbClr val="0E0E0E"/>
                </a:solidFill>
                <a:ea typeface="Arial" panose="020B0604020202020204" pitchFamily="34" charset="0"/>
              </a:rPr>
              <a:t> </a:t>
            </a:r>
            <a:r>
              <a:rPr lang="en-US" b="1" dirty="0" err="1">
                <a:solidFill>
                  <a:srgbClr val="0E0E0E"/>
                </a:solidFill>
                <a:ea typeface="Arial" panose="020B0604020202020204" pitchFamily="34" charset="0"/>
              </a:rPr>
              <a:t>concertés</a:t>
            </a:r>
            <a:r>
              <a:rPr lang="en-US" dirty="0">
                <a:solidFill>
                  <a:srgbClr val="0E0E0E"/>
                </a:solidFill>
                <a:ea typeface="Arial" panose="020B0604020202020204" pitchFamily="34" charset="0"/>
              </a:rPr>
              <a:t>.</a:t>
            </a:r>
            <a:endParaRPr lang="fr-BE" dirty="0">
              <a:ea typeface="Arial" panose="020B0604020202020204" pitchFamily="34" charset="0"/>
            </a:endParaRPr>
          </a:p>
          <a:p>
            <a:pPr marL="342900" marR="179070" lvl="0" indent="-342900">
              <a:lnSpc>
                <a:spcPct val="130000"/>
              </a:lnSpc>
              <a:spcBef>
                <a:spcPts val="220"/>
              </a:spcBef>
              <a:spcAft>
                <a:spcPts val="0"/>
              </a:spcAft>
              <a:buFont typeface="Arial" panose="020B0604020202020204" pitchFamily="34" charset="0"/>
              <a:buChar char="•"/>
              <a:tabLst>
                <a:tab pos="252730" algn="l"/>
                <a:tab pos="253365" algn="l"/>
              </a:tabLst>
            </a:pPr>
            <a:endParaRPr lang="fr-BE" sz="20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056361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endParaRPr lang="fr-BE" dirty="0"/>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0" y="704503"/>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98537"/>
            <a:ext cx="11561884" cy="147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951891" y="1520825"/>
            <a:ext cx="859887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BE" altLang="fr-FR" dirty="0" smtClean="0">
                <a:solidFill>
                  <a:srgbClr val="000000"/>
                </a:solidFill>
              </a:rPr>
              <a:t> La Coordination Sociale</a:t>
            </a:r>
          </a:p>
          <a:p>
            <a:pPr algn="ctr">
              <a:spcBef>
                <a:spcPct val="0"/>
              </a:spcBef>
              <a:buFontTx/>
              <a:buNone/>
            </a:pPr>
            <a:r>
              <a:rPr lang="fr-BE" altLang="fr-FR" sz="2400" dirty="0" smtClean="0">
                <a:latin typeface="Calibri" panose="020F0502020204030204" pitchFamily="34" charset="0"/>
                <a:ea typeface="Calibri" panose="020F0502020204030204" pitchFamily="34" charset="0"/>
                <a:cs typeface="Times New Roman" panose="02020603050405020304" pitchFamily="18" charset="0"/>
              </a:rPr>
              <a:t>Principes</a:t>
            </a:r>
            <a:endParaRPr lang="fr-BE" altLang="fr-FR"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142875" y="2588885"/>
            <a:ext cx="11537821" cy="1455270"/>
          </a:xfrm>
          <a:prstGeom prst="rect">
            <a:avLst/>
          </a:prstGeom>
        </p:spPr>
        <p:txBody>
          <a:bodyPr wrap="square">
            <a:spAutoFit/>
          </a:bodyPr>
          <a:lstStyle/>
          <a:p>
            <a:pPr marL="342900" marR="108585" lvl="0" indent="-342900">
              <a:lnSpc>
                <a:spcPct val="123000"/>
              </a:lnSpc>
              <a:spcAft>
                <a:spcPts val="0"/>
              </a:spcAft>
              <a:buFont typeface="Arial" panose="020B0604020202020204" pitchFamily="34" charset="0"/>
              <a:buChar char="•"/>
              <a:tabLst>
                <a:tab pos="262890" algn="l"/>
              </a:tabLst>
            </a:pPr>
            <a:r>
              <a:rPr lang="en-US" dirty="0">
                <a:solidFill>
                  <a:srgbClr val="0E0E0E"/>
                </a:solidFill>
                <a:latin typeface="Arial" panose="020B0604020202020204" pitchFamily="34" charset="0"/>
                <a:ea typeface="Arial" panose="020B0604020202020204" pitchFamily="34" charset="0"/>
              </a:rPr>
              <a:t>La coordination sociale </a:t>
            </a:r>
            <a:r>
              <a:rPr lang="en-US" dirty="0" err="1">
                <a:solidFill>
                  <a:srgbClr val="0E0E0E"/>
                </a:solidFill>
                <a:latin typeface="Arial" panose="020B0604020202020204" pitchFamily="34" charset="0"/>
                <a:ea typeface="Arial" panose="020B0604020202020204" pitchFamily="34" charset="0"/>
              </a:rPr>
              <a:t>peut</a:t>
            </a:r>
            <a:r>
              <a:rPr lang="en-US"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élaborer</a:t>
            </a:r>
            <a:r>
              <a:rPr lang="en-US" dirty="0">
                <a:solidFill>
                  <a:srgbClr val="0E0E0E"/>
                </a:solidFill>
                <a:latin typeface="Arial" panose="020B0604020202020204" pitchFamily="34" charset="0"/>
                <a:ea typeface="Arial" panose="020B0604020202020204" pitchFamily="34" charset="0"/>
              </a:rPr>
              <a:t> et adopter </a:t>
            </a:r>
            <a:r>
              <a:rPr lang="en-US" dirty="0" err="1">
                <a:solidFill>
                  <a:srgbClr val="0E0E0E"/>
                </a:solidFill>
                <a:latin typeface="Arial" panose="020B0604020202020204" pitchFamily="34" charset="0"/>
                <a:ea typeface="Arial" panose="020B0604020202020204" pitchFamily="34" charset="0"/>
              </a:rPr>
              <a:t>une</a:t>
            </a:r>
            <a:r>
              <a:rPr lang="en-US" dirty="0">
                <a:solidFill>
                  <a:srgbClr val="0E0E0E"/>
                </a:solidFill>
                <a:latin typeface="Arial" panose="020B0604020202020204" pitchFamily="34" charset="0"/>
                <a:ea typeface="Arial" panose="020B0604020202020204" pitchFamily="34" charset="0"/>
              </a:rPr>
              <a:t> </a:t>
            </a:r>
            <a:r>
              <a:rPr lang="en-US" b="1" dirty="0" err="1">
                <a:solidFill>
                  <a:srgbClr val="0E0E0E"/>
                </a:solidFill>
                <a:latin typeface="Arial" panose="020B0604020202020204" pitchFamily="34" charset="0"/>
                <a:ea typeface="Arial" panose="020B0604020202020204" pitchFamily="34" charset="0"/>
              </a:rPr>
              <a:t>charte</a:t>
            </a:r>
            <a:r>
              <a:rPr lang="en-US"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reprenant</a:t>
            </a:r>
            <a:r>
              <a:rPr lang="en-US"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une</a:t>
            </a:r>
            <a:r>
              <a:rPr lang="en-US"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série</a:t>
            </a:r>
            <a:r>
              <a:rPr lang="en-US" dirty="0">
                <a:solidFill>
                  <a:srgbClr val="0E0E0E"/>
                </a:solidFill>
                <a:latin typeface="Arial" panose="020B0604020202020204" pitchFamily="34" charset="0"/>
                <a:ea typeface="Arial" panose="020B0604020202020204" pitchFamily="34" charset="0"/>
              </a:rPr>
              <a:t> de </a:t>
            </a:r>
            <a:r>
              <a:rPr lang="en-US" dirty="0" err="1">
                <a:solidFill>
                  <a:srgbClr val="0E0E0E"/>
                </a:solidFill>
                <a:latin typeface="Arial" panose="020B0604020202020204" pitchFamily="34" charset="0"/>
                <a:ea typeface="Arial" panose="020B0604020202020204" pitchFamily="34" charset="0"/>
              </a:rPr>
              <a:t>principes</a:t>
            </a:r>
            <a:r>
              <a:rPr lang="en-US"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auxquels</a:t>
            </a:r>
            <a:r>
              <a:rPr lang="en-US" dirty="0">
                <a:solidFill>
                  <a:srgbClr val="0E0E0E"/>
                </a:solidFill>
                <a:latin typeface="Arial" panose="020B0604020202020204" pitchFamily="34" charset="0"/>
                <a:ea typeface="Arial" panose="020B0604020202020204" pitchFamily="34" charset="0"/>
              </a:rPr>
              <a:t> les </a:t>
            </a:r>
            <a:r>
              <a:rPr lang="en-US" dirty="0" err="1">
                <a:solidFill>
                  <a:srgbClr val="0E0E0E"/>
                </a:solidFill>
                <a:latin typeface="Arial" panose="020B0604020202020204" pitchFamily="34" charset="0"/>
                <a:ea typeface="Arial" panose="020B0604020202020204" pitchFamily="34" charset="0"/>
              </a:rPr>
              <a:t>organisations</a:t>
            </a:r>
            <a:r>
              <a:rPr lang="en-US"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membres</a:t>
            </a:r>
            <a:r>
              <a:rPr lang="en-US"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doivent</a:t>
            </a:r>
            <a:r>
              <a:rPr lang="en-US"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adhérer</a:t>
            </a:r>
            <a:r>
              <a:rPr lang="en-US"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Dans</a:t>
            </a:r>
            <a:r>
              <a:rPr lang="en-US"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ces</a:t>
            </a:r>
            <a:r>
              <a:rPr lang="en-US"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principes</a:t>
            </a:r>
            <a:r>
              <a:rPr lang="en-US"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doivent</a:t>
            </a:r>
            <a:r>
              <a:rPr lang="en-US"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être</a:t>
            </a:r>
            <a:r>
              <a:rPr lang="en-US" dirty="0">
                <a:solidFill>
                  <a:srgbClr val="0E0E0E"/>
                </a:solidFill>
                <a:latin typeface="Arial" panose="020B0604020202020204" pitchFamily="34" charset="0"/>
                <a:ea typeface="Arial" panose="020B0604020202020204" pitchFamily="34" charset="0"/>
              </a:rPr>
              <a:t> au </a:t>
            </a:r>
            <a:r>
              <a:rPr lang="en-US" dirty="0" err="1">
                <a:solidFill>
                  <a:srgbClr val="0E0E0E"/>
                </a:solidFill>
                <a:latin typeface="Arial" panose="020B0604020202020204" pitchFamily="34" charset="0"/>
                <a:ea typeface="Arial" panose="020B0604020202020204" pitchFamily="34" charset="0"/>
              </a:rPr>
              <a:t>moins</a:t>
            </a:r>
            <a:r>
              <a:rPr lang="en-US" dirty="0">
                <a:solidFill>
                  <a:srgbClr val="0E0E0E"/>
                </a:solidFill>
                <a:latin typeface="Arial" panose="020B0604020202020204" pitchFamily="34" charset="0"/>
                <a:ea typeface="Arial" panose="020B0604020202020204" pitchFamily="34" charset="0"/>
              </a:rPr>
              <a:t> </a:t>
            </a:r>
            <a:r>
              <a:rPr lang="en-US" dirty="0" err="1" smtClean="0">
                <a:solidFill>
                  <a:srgbClr val="0E0E0E"/>
                </a:solidFill>
                <a:latin typeface="Arial" panose="020B0604020202020204" pitchFamily="34" charset="0"/>
                <a:ea typeface="Arial" panose="020B0604020202020204" pitchFamily="34" charset="0"/>
              </a:rPr>
              <a:t>indiqué</a:t>
            </a:r>
            <a:r>
              <a:rPr lang="en-US" dirty="0" smtClean="0">
                <a:solidFill>
                  <a:srgbClr val="0E0E0E"/>
                </a:solidFill>
                <a:latin typeface="Arial" panose="020B0604020202020204" pitchFamily="34" charset="0"/>
                <a:ea typeface="Arial" panose="020B0604020202020204" pitchFamily="34" charset="0"/>
              </a:rPr>
              <a:t> </a:t>
            </a:r>
            <a:r>
              <a:rPr lang="en-US" dirty="0">
                <a:solidFill>
                  <a:srgbClr val="0E0E0E"/>
                </a:solidFill>
                <a:latin typeface="Arial" panose="020B0604020202020204" pitchFamily="34" charset="0"/>
                <a:ea typeface="Arial" panose="020B0604020202020204" pitchFamily="34" charset="0"/>
              </a:rPr>
              <a:t>un devoir de </a:t>
            </a:r>
            <a:r>
              <a:rPr lang="en-US" dirty="0" err="1">
                <a:solidFill>
                  <a:srgbClr val="0E0E0E"/>
                </a:solidFill>
                <a:latin typeface="Arial" panose="020B0604020202020204" pitchFamily="34" charset="0"/>
                <a:ea typeface="Arial" panose="020B0604020202020204" pitchFamily="34" charset="0"/>
              </a:rPr>
              <a:t>discrétion</a:t>
            </a:r>
            <a:r>
              <a:rPr lang="en-US"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ou</a:t>
            </a:r>
            <a:r>
              <a:rPr lang="en-US" dirty="0">
                <a:solidFill>
                  <a:srgbClr val="0E0E0E"/>
                </a:solidFill>
                <a:latin typeface="Arial" panose="020B0604020202020204" pitchFamily="34" charset="0"/>
                <a:ea typeface="Arial" panose="020B0604020202020204" pitchFamily="34" charset="0"/>
              </a:rPr>
              <a:t> le respect des conditions du secret</a:t>
            </a:r>
            <a:r>
              <a:rPr lang="en-US" spc="-30" dirty="0">
                <a:solidFill>
                  <a:srgbClr val="0E0E0E"/>
                </a:solidFill>
                <a:latin typeface="Arial" panose="020B0604020202020204" pitchFamily="34" charset="0"/>
                <a:ea typeface="Arial" panose="020B0604020202020204" pitchFamily="34" charset="0"/>
              </a:rPr>
              <a:t> </a:t>
            </a:r>
            <a:r>
              <a:rPr lang="en-US" dirty="0">
                <a:solidFill>
                  <a:srgbClr val="0E0E0E"/>
                </a:solidFill>
                <a:latin typeface="Arial" panose="020B0604020202020204" pitchFamily="34" charset="0"/>
                <a:ea typeface="Arial" panose="020B0604020202020204" pitchFamily="34" charset="0"/>
              </a:rPr>
              <a:t>professionnel</a:t>
            </a:r>
            <a:r>
              <a:rPr lang="en-US" spc="-10"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partagé</a:t>
            </a:r>
            <a:r>
              <a:rPr lang="en-US" spc="-35" dirty="0">
                <a:solidFill>
                  <a:srgbClr val="0E0E0E"/>
                </a:solidFill>
                <a:latin typeface="Arial" panose="020B0604020202020204" pitchFamily="34" charset="0"/>
                <a:ea typeface="Arial" panose="020B0604020202020204" pitchFamily="34" charset="0"/>
              </a:rPr>
              <a:t> </a:t>
            </a:r>
            <a:r>
              <a:rPr lang="en-US" dirty="0">
                <a:solidFill>
                  <a:srgbClr val="0E0E0E"/>
                </a:solidFill>
                <a:latin typeface="Arial" panose="020B0604020202020204" pitchFamily="34" charset="0"/>
                <a:ea typeface="Arial" panose="020B0604020202020204" pitchFamily="34" charset="0"/>
              </a:rPr>
              <a:t>par</a:t>
            </a:r>
            <a:r>
              <a:rPr lang="en-US" spc="-30"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exemple</a:t>
            </a:r>
            <a:r>
              <a:rPr lang="en-US" spc="15"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si</a:t>
            </a:r>
            <a:r>
              <a:rPr lang="en-US" spc="-70" dirty="0">
                <a:solidFill>
                  <a:srgbClr val="0E0E0E"/>
                </a:solidFill>
                <a:latin typeface="Arial" panose="020B0604020202020204" pitchFamily="34" charset="0"/>
                <a:ea typeface="Arial" panose="020B0604020202020204" pitchFamily="34" charset="0"/>
              </a:rPr>
              <a:t> </a:t>
            </a:r>
            <a:r>
              <a:rPr lang="en-US" dirty="0">
                <a:solidFill>
                  <a:srgbClr val="0E0E0E"/>
                </a:solidFill>
                <a:latin typeface="Arial" panose="020B0604020202020204" pitchFamily="34" charset="0"/>
                <a:ea typeface="Arial" panose="020B0604020202020204" pitchFamily="34" charset="0"/>
              </a:rPr>
              <a:t>des</a:t>
            </a:r>
            <a:r>
              <a:rPr lang="en-US" spc="-50"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organisations</a:t>
            </a:r>
            <a:r>
              <a:rPr lang="en-US" spc="5" dirty="0">
                <a:solidFill>
                  <a:srgbClr val="0E0E0E"/>
                </a:solidFill>
                <a:latin typeface="Arial" panose="020B0604020202020204" pitchFamily="34" charset="0"/>
                <a:ea typeface="Arial" panose="020B0604020202020204" pitchFamily="34" charset="0"/>
              </a:rPr>
              <a:t> </a:t>
            </a:r>
            <a:r>
              <a:rPr lang="en-US" dirty="0">
                <a:solidFill>
                  <a:srgbClr val="0E0E0E"/>
                </a:solidFill>
                <a:latin typeface="Arial" panose="020B0604020202020204" pitchFamily="34" charset="0"/>
                <a:ea typeface="Arial" panose="020B0604020202020204" pitchFamily="34" charset="0"/>
              </a:rPr>
              <a:t>du</a:t>
            </a:r>
            <a:r>
              <a:rPr lang="en-US" spc="-85" dirty="0">
                <a:solidFill>
                  <a:srgbClr val="0E0E0E"/>
                </a:solidFill>
                <a:latin typeface="Arial" panose="020B0604020202020204" pitchFamily="34" charset="0"/>
                <a:ea typeface="Arial" panose="020B0604020202020204" pitchFamily="34" charset="0"/>
              </a:rPr>
              <a:t> </a:t>
            </a:r>
            <a:r>
              <a:rPr lang="en-US" dirty="0">
                <a:solidFill>
                  <a:srgbClr val="0E0E0E"/>
                </a:solidFill>
                <a:latin typeface="Arial" panose="020B0604020202020204" pitchFamily="34" charset="0"/>
                <a:ea typeface="Arial" panose="020B0604020202020204" pitchFamily="34" charset="0"/>
              </a:rPr>
              <a:t>champ</a:t>
            </a:r>
            <a:r>
              <a:rPr lang="en-US" spc="-35" dirty="0">
                <a:solidFill>
                  <a:srgbClr val="0E0E0E"/>
                </a:solidFill>
                <a:latin typeface="Arial" panose="020B0604020202020204" pitchFamily="34" charset="0"/>
                <a:ea typeface="Arial" panose="020B0604020202020204" pitchFamily="34" charset="0"/>
              </a:rPr>
              <a:t> </a:t>
            </a:r>
            <a:r>
              <a:rPr lang="en-US" dirty="0">
                <a:solidFill>
                  <a:srgbClr val="0E0E0E"/>
                </a:solidFill>
                <a:latin typeface="Arial" panose="020B0604020202020204" pitchFamily="34" charset="0"/>
                <a:ea typeface="Arial" panose="020B0604020202020204" pitchFamily="34" charset="0"/>
              </a:rPr>
              <a:t>du</a:t>
            </a:r>
            <a:r>
              <a:rPr lang="en-US" spc="-60" dirty="0">
                <a:solidFill>
                  <a:srgbClr val="0E0E0E"/>
                </a:solidFill>
                <a:latin typeface="Arial" panose="020B0604020202020204" pitchFamily="34" charset="0"/>
                <a:ea typeface="Arial" panose="020B0604020202020204" pitchFamily="34" charset="0"/>
              </a:rPr>
              <a:t> </a:t>
            </a:r>
            <a:r>
              <a:rPr lang="en-US" dirty="0">
                <a:solidFill>
                  <a:srgbClr val="0E0E0E"/>
                </a:solidFill>
                <a:latin typeface="Arial" panose="020B0604020202020204" pitchFamily="34" charset="0"/>
                <a:ea typeface="Arial" panose="020B0604020202020204" pitchFamily="34" charset="0"/>
              </a:rPr>
              <a:t>travail</a:t>
            </a:r>
            <a:r>
              <a:rPr lang="en-US" spc="-15" dirty="0">
                <a:solidFill>
                  <a:srgbClr val="0E0E0E"/>
                </a:solidFill>
                <a:latin typeface="Arial" panose="020B0604020202020204" pitchFamily="34" charset="0"/>
                <a:ea typeface="Arial" panose="020B0604020202020204" pitchFamily="34" charset="0"/>
              </a:rPr>
              <a:t> </a:t>
            </a:r>
            <a:r>
              <a:rPr lang="en-US" dirty="0">
                <a:solidFill>
                  <a:srgbClr val="0E0E0E"/>
                </a:solidFill>
                <a:latin typeface="Arial" panose="020B0604020202020204" pitchFamily="34" charset="0"/>
                <a:ea typeface="Arial" panose="020B0604020202020204" pitchFamily="34" charset="0"/>
              </a:rPr>
              <a:t>social se</a:t>
            </a:r>
            <a:r>
              <a:rPr lang="en-US" spc="-115"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concertent</a:t>
            </a:r>
            <a:r>
              <a:rPr lang="en-US" spc="-5" dirty="0">
                <a:solidFill>
                  <a:srgbClr val="0E0E0E"/>
                </a:solidFill>
                <a:latin typeface="Arial" panose="020B0604020202020204" pitchFamily="34" charset="0"/>
                <a:ea typeface="Arial" panose="020B0604020202020204" pitchFamily="34" charset="0"/>
              </a:rPr>
              <a:t> </a:t>
            </a:r>
            <a:r>
              <a:rPr lang="en-US" dirty="0">
                <a:solidFill>
                  <a:srgbClr val="0E0E0E"/>
                </a:solidFill>
                <a:latin typeface="Arial" panose="020B0604020202020204" pitchFamily="34" charset="0"/>
                <a:ea typeface="Arial" panose="020B0604020202020204" pitchFamily="34" charset="0"/>
              </a:rPr>
              <a:t>sur</a:t>
            </a:r>
            <a:r>
              <a:rPr lang="en-US" spc="-50" dirty="0">
                <a:solidFill>
                  <a:srgbClr val="0E0E0E"/>
                </a:solidFill>
                <a:latin typeface="Arial" panose="020B0604020202020204" pitchFamily="34" charset="0"/>
                <a:ea typeface="Arial" panose="020B0604020202020204" pitchFamily="34" charset="0"/>
              </a:rPr>
              <a:t> </a:t>
            </a:r>
            <a:r>
              <a:rPr lang="en-US" dirty="0">
                <a:solidFill>
                  <a:srgbClr val="0E0E0E"/>
                </a:solidFill>
                <a:latin typeface="Arial" panose="020B0604020202020204" pitchFamily="34" charset="0"/>
                <a:ea typeface="Arial" panose="020B0604020202020204" pitchFamily="34" charset="0"/>
              </a:rPr>
              <a:t>des</a:t>
            </a:r>
            <a:r>
              <a:rPr lang="en-US" spc="-80"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cas</a:t>
            </a:r>
            <a:r>
              <a:rPr lang="en-US" spc="-105"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particuliers</a:t>
            </a:r>
            <a:r>
              <a:rPr lang="en-US" dirty="0">
                <a:solidFill>
                  <a:srgbClr val="0E0E0E"/>
                </a:solidFill>
                <a:latin typeface="Arial" panose="020B0604020202020204" pitchFamily="34" charset="0"/>
                <a:ea typeface="Arial" panose="020B0604020202020204" pitchFamily="34" charset="0"/>
              </a:rPr>
              <a:t>.</a:t>
            </a:r>
            <a:endParaRPr lang="fr-BE" sz="200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2985927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endParaRPr lang="fr-BE" dirty="0"/>
          </a:p>
        </p:txBody>
      </p:sp>
      <p:sp>
        <p:nvSpPr>
          <p:cNvPr id="3" name="Sous-titre 2"/>
          <p:cNvSpPr>
            <a:spLocks noGrp="1"/>
          </p:cNvSpPr>
          <p:nvPr>
            <p:ph type="subTitle" idx="1"/>
          </p:nvPr>
        </p:nvSpPr>
        <p:spPr>
          <a:xfrm>
            <a:off x="237392" y="2565399"/>
            <a:ext cx="11324492" cy="4006851"/>
          </a:xfrm>
        </p:spPr>
        <p:txBody>
          <a:bodyPr>
            <a:normAutofit lnSpcReduction="10000"/>
          </a:bodyPr>
          <a:lstStyle/>
          <a:p>
            <a:pPr marL="342900" indent="-342900" algn="l">
              <a:buFont typeface="Wingdings" panose="05000000000000000000" pitchFamily="2" charset="2"/>
              <a:buChar char="§"/>
            </a:pPr>
            <a:r>
              <a:rPr lang="fr-BE" dirty="0" smtClean="0"/>
              <a:t>Plus de </a:t>
            </a:r>
            <a:r>
              <a:rPr lang="fr-BE" b="1" dirty="0" smtClean="0"/>
              <a:t>100 membres </a:t>
            </a:r>
            <a:r>
              <a:rPr lang="fr-BE" dirty="0" smtClean="0"/>
              <a:t>(associations et services publics) participent aux rencontres de la coordination sociale.  </a:t>
            </a:r>
            <a:r>
              <a:rPr lang="fr-BE" altLang="fr-FR" dirty="0" smtClean="0"/>
              <a:t>Ex </a:t>
            </a:r>
            <a:r>
              <a:rPr lang="fr-BE" altLang="fr-FR" dirty="0"/>
              <a:t>: Hispano Belga, Badje, Le SESO, le CIFA, le CFBI, Le Forum Bruxelles contre les inégalités, Service justice de proximité, médiation scolaire, éducateurs de rue, Maison de l’emploi et de la formation…</a:t>
            </a:r>
          </a:p>
          <a:p>
            <a:pPr marL="342900" indent="-342900" algn="l">
              <a:buFont typeface="Wingdings" panose="05000000000000000000" pitchFamily="2" charset="2"/>
              <a:buChar char="§"/>
            </a:pPr>
            <a:r>
              <a:rPr lang="fr-BE" b="1" dirty="0" smtClean="0"/>
              <a:t>10 groupes </a:t>
            </a:r>
            <a:r>
              <a:rPr lang="fr-BE" dirty="0" smtClean="0"/>
              <a:t>de travail thématiques (+- 15 membres de services différents au sein de chaque groupe): Logement, Santé, Migrations, Jeunesse, Enfance, Petite Enfance, Troisième âge, Insertion, Culture, Sans abris.</a:t>
            </a:r>
          </a:p>
          <a:p>
            <a:pPr marL="342900" indent="-342900" algn="l">
              <a:buFont typeface="Wingdings" panose="05000000000000000000" pitchFamily="2" charset="2"/>
              <a:buChar char="§"/>
            </a:pPr>
            <a:r>
              <a:rPr lang="fr-BE" dirty="0" smtClean="0"/>
              <a:t>Des </a:t>
            </a:r>
            <a:r>
              <a:rPr lang="fr-BE" b="1" dirty="0" smtClean="0"/>
              <a:t>midis de la coordination sociale</a:t>
            </a:r>
            <a:r>
              <a:rPr lang="fr-BE" dirty="0"/>
              <a:t> (</a:t>
            </a:r>
            <a:r>
              <a:rPr lang="fr-BE" dirty="0" smtClean="0"/>
              <a:t>rencontres chez les partenaires), des colloques, des assemblées générales</a:t>
            </a:r>
          </a:p>
          <a:p>
            <a:pPr marL="342900" indent="-342900" algn="l">
              <a:buFont typeface="Wingdings" panose="05000000000000000000" pitchFamily="2" charset="2"/>
              <a:buChar char="§"/>
            </a:pPr>
            <a:r>
              <a:rPr lang="fr-BE" dirty="0" smtClean="0"/>
              <a:t>De </a:t>
            </a:r>
            <a:r>
              <a:rPr lang="fr-BE" b="1" dirty="0" smtClean="0"/>
              <a:t>multiples projets, actions, campagnes </a:t>
            </a:r>
            <a:r>
              <a:rPr lang="fr-BE" dirty="0" smtClean="0"/>
              <a:t>de sensibilisation et </a:t>
            </a:r>
            <a:r>
              <a:rPr lang="fr-BE" b="1" dirty="0" smtClean="0"/>
              <a:t>création d’outils </a:t>
            </a:r>
            <a:r>
              <a:rPr lang="fr-BE" dirty="0" smtClean="0"/>
              <a:t>(brochures d’information…) et même des </a:t>
            </a:r>
            <a:r>
              <a:rPr lang="fr-BE" b="1" dirty="0" smtClean="0"/>
              <a:t>services</a:t>
            </a:r>
            <a:r>
              <a:rPr lang="fr-BE" dirty="0" smtClean="0"/>
              <a:t> sont nés des réflexions et propositions de cette coordination sociale.</a:t>
            </a:r>
          </a:p>
          <a:p>
            <a:pPr algn="l"/>
            <a:endParaRPr lang="fr-BE" dirty="0" smtClean="0"/>
          </a:p>
          <a:p>
            <a:pPr marL="342900" indent="-342900" algn="l">
              <a:buFont typeface="Wingdings" panose="05000000000000000000" pitchFamily="2" charset="2"/>
              <a:buChar char="§"/>
            </a:pPr>
            <a:endParaRPr lang="fr-BE" dirty="0"/>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 y="785812"/>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 y="937765"/>
            <a:ext cx="11561884"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951891" y="1520825"/>
            <a:ext cx="8598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BE" altLang="fr-FR" dirty="0" smtClean="0">
                <a:solidFill>
                  <a:srgbClr val="000000"/>
                </a:solidFill>
              </a:rPr>
              <a:t> Concrètement</a:t>
            </a:r>
            <a:endParaRPr lang="fr-BE" altLang="fr-FR"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312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endParaRPr lang="fr-BE" dirty="0"/>
          </a:p>
        </p:txBody>
      </p:sp>
      <p:sp>
        <p:nvSpPr>
          <p:cNvPr id="3" name="Sous-titre 2"/>
          <p:cNvSpPr>
            <a:spLocks noGrp="1"/>
          </p:cNvSpPr>
          <p:nvPr>
            <p:ph type="subTitle" idx="1"/>
          </p:nvPr>
        </p:nvSpPr>
        <p:spPr>
          <a:xfrm>
            <a:off x="237392" y="2988460"/>
            <a:ext cx="11324492" cy="3236494"/>
          </a:xfrm>
        </p:spPr>
        <p:txBody>
          <a:bodyPr>
            <a:normAutofit/>
          </a:bodyPr>
          <a:lstStyle/>
          <a:p>
            <a:pPr marL="342900" indent="-342900" algn="l">
              <a:buFontTx/>
              <a:buChar char="-"/>
            </a:pPr>
            <a:r>
              <a:rPr lang="fr-BE" b="1" dirty="0" smtClean="0"/>
              <a:t>Epi Saint-Gilles </a:t>
            </a:r>
            <a:r>
              <a:rPr lang="fr-BE" dirty="0" smtClean="0"/>
              <a:t>– une épicerie sociale reposant sur les besoins identifiés par les partenaires</a:t>
            </a:r>
          </a:p>
          <a:p>
            <a:pPr marL="342900" indent="-342900" algn="l">
              <a:buFontTx/>
              <a:buChar char="-"/>
            </a:pPr>
            <a:r>
              <a:rPr lang="fr-BE" b="1" dirty="0" smtClean="0"/>
              <a:t>L’Espace ressources</a:t>
            </a:r>
            <a:r>
              <a:rPr lang="fr-BE" dirty="0" smtClean="0"/>
              <a:t>, une service de remobilisation sociale issu des réflexions du groupe Insertion, pour les personnes « </a:t>
            </a:r>
            <a:r>
              <a:rPr lang="fr-BE" dirty="0" err="1" smtClean="0"/>
              <a:t>inorientables</a:t>
            </a:r>
            <a:r>
              <a:rPr lang="fr-BE" dirty="0" smtClean="0"/>
              <a:t> » vers l’ISP</a:t>
            </a:r>
          </a:p>
          <a:p>
            <a:pPr marL="342900" indent="-342900" algn="l">
              <a:buFontTx/>
              <a:buChar char="-"/>
            </a:pPr>
            <a:r>
              <a:rPr lang="fr-BE" b="1" dirty="0" smtClean="0"/>
              <a:t>Soli </a:t>
            </a:r>
            <a:r>
              <a:rPr lang="fr-BE" b="1" dirty="0" err="1" smtClean="0"/>
              <a:t>StGilles</a:t>
            </a:r>
            <a:r>
              <a:rPr lang="fr-BE" dirty="0" smtClean="0"/>
              <a:t>, </a:t>
            </a:r>
            <a:r>
              <a:rPr lang="fr-BE" dirty="0"/>
              <a:t>un service </a:t>
            </a:r>
            <a:r>
              <a:rPr lang="fr-BE" dirty="0" smtClean="0"/>
              <a:t>des </a:t>
            </a:r>
            <a:r>
              <a:rPr lang="fr-BE" dirty="0"/>
              <a:t>bénévoles mobilisés et encadrés pour favoriser le maintien à </a:t>
            </a:r>
            <a:r>
              <a:rPr lang="fr-BE" dirty="0" smtClean="0"/>
              <a:t>domicile, lutter contre l’isolement et réaliser de petites tâches quotidiennes</a:t>
            </a:r>
            <a:endParaRPr lang="fr-BE" dirty="0"/>
          </a:p>
          <a:p>
            <a:pPr marL="342900" indent="-342900" algn="l">
              <a:buFontTx/>
              <a:buChar char="-"/>
            </a:pPr>
            <a:endParaRPr lang="fr-BE" dirty="0" smtClean="0"/>
          </a:p>
          <a:p>
            <a:pPr marL="342900" indent="-342900" algn="l">
              <a:buFont typeface="Wingdings" panose="05000000000000000000" pitchFamily="2" charset="2"/>
              <a:buChar char="§"/>
            </a:pPr>
            <a:endParaRPr lang="fr-BE" dirty="0"/>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 y="785812"/>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 y="937765"/>
            <a:ext cx="11561884"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951891" y="1520825"/>
            <a:ext cx="8598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BE" altLang="fr-FR" dirty="0" smtClean="0">
                <a:solidFill>
                  <a:srgbClr val="000000"/>
                </a:solidFill>
              </a:rPr>
              <a:t> Création de services</a:t>
            </a:r>
            <a:endParaRPr lang="fr-BE" altLang="fr-FR"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590376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endParaRPr lang="fr-BE" dirty="0"/>
          </a:p>
        </p:txBody>
      </p:sp>
      <p:sp>
        <p:nvSpPr>
          <p:cNvPr id="3" name="Sous-titre 2"/>
          <p:cNvSpPr>
            <a:spLocks noGrp="1"/>
          </p:cNvSpPr>
          <p:nvPr>
            <p:ph type="subTitle" idx="1"/>
          </p:nvPr>
        </p:nvSpPr>
        <p:spPr>
          <a:xfrm>
            <a:off x="237392" y="2988460"/>
            <a:ext cx="11324492" cy="3236494"/>
          </a:xfrm>
        </p:spPr>
        <p:txBody>
          <a:bodyPr>
            <a:normAutofit/>
          </a:bodyPr>
          <a:lstStyle/>
          <a:p>
            <a:pPr marL="342900" indent="-342900" algn="l">
              <a:buFontTx/>
              <a:buChar char="-"/>
            </a:pPr>
            <a:endParaRPr lang="fr-BE" dirty="0" smtClean="0"/>
          </a:p>
          <a:p>
            <a:pPr marL="342900" indent="-342900" algn="l">
              <a:buFont typeface="Wingdings" panose="05000000000000000000" pitchFamily="2" charset="2"/>
              <a:buChar char="§"/>
            </a:pPr>
            <a:endParaRPr lang="fr-BE" dirty="0"/>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 y="785812"/>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 y="937765"/>
            <a:ext cx="11561884"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951891" y="1520825"/>
            <a:ext cx="8598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BE" altLang="fr-FR" dirty="0" smtClean="0">
                <a:solidFill>
                  <a:srgbClr val="000000"/>
                </a:solidFill>
              </a:rPr>
              <a:t> Création d’outils</a:t>
            </a:r>
            <a:endParaRPr lang="fr-BE" altLang="fr-FR"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3" name="Image 12"/>
          <p:cNvPicPr>
            <a:picLocks noChangeAspect="1"/>
          </p:cNvPicPr>
          <p:nvPr/>
        </p:nvPicPr>
        <p:blipFill>
          <a:blip r:embed="rId5"/>
          <a:stretch>
            <a:fillRect/>
          </a:stretch>
        </p:blipFill>
        <p:spPr>
          <a:xfrm>
            <a:off x="330159" y="2477755"/>
            <a:ext cx="8127001" cy="4155934"/>
          </a:xfrm>
          <a:prstGeom prst="rect">
            <a:avLst/>
          </a:prstGeom>
        </p:spPr>
      </p:pic>
    </p:spTree>
    <p:extLst>
      <p:ext uri="{BB962C8B-B14F-4D97-AF65-F5344CB8AC3E}">
        <p14:creationId xmlns:p14="http://schemas.microsoft.com/office/powerpoint/2010/main" val="2517127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endParaRPr lang="fr-BE" dirty="0"/>
          </a:p>
        </p:txBody>
      </p:sp>
      <p:sp>
        <p:nvSpPr>
          <p:cNvPr id="3" name="Sous-titre 2"/>
          <p:cNvSpPr>
            <a:spLocks noGrp="1"/>
          </p:cNvSpPr>
          <p:nvPr>
            <p:ph type="subTitle" idx="1"/>
          </p:nvPr>
        </p:nvSpPr>
        <p:spPr>
          <a:xfrm>
            <a:off x="237392" y="2988460"/>
            <a:ext cx="11324492" cy="3236494"/>
          </a:xfrm>
        </p:spPr>
        <p:txBody>
          <a:bodyPr>
            <a:normAutofit/>
          </a:bodyPr>
          <a:lstStyle/>
          <a:p>
            <a:pPr marL="342900" indent="-342900" algn="l">
              <a:buFontTx/>
              <a:buChar char="-"/>
            </a:pPr>
            <a:endParaRPr lang="fr-BE" dirty="0" smtClean="0"/>
          </a:p>
          <a:p>
            <a:pPr marL="342900" indent="-342900" algn="l">
              <a:buFont typeface="Wingdings" panose="05000000000000000000" pitchFamily="2" charset="2"/>
              <a:buChar char="§"/>
            </a:pPr>
            <a:endParaRPr lang="fr-BE" dirty="0"/>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 y="785812"/>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 y="937765"/>
            <a:ext cx="11561884"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951891" y="1520825"/>
            <a:ext cx="8598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BE" altLang="fr-FR" dirty="0" smtClean="0">
                <a:solidFill>
                  <a:srgbClr val="000000"/>
                </a:solidFill>
              </a:rPr>
              <a:t> Création d’outils</a:t>
            </a:r>
            <a:endParaRPr lang="fr-BE" altLang="fr-FR"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 9"/>
          <p:cNvPicPr>
            <a:picLocks noChangeAspect="1"/>
          </p:cNvPicPr>
          <p:nvPr/>
        </p:nvPicPr>
        <p:blipFill>
          <a:blip r:embed="rId5"/>
          <a:stretch>
            <a:fillRect/>
          </a:stretch>
        </p:blipFill>
        <p:spPr>
          <a:xfrm>
            <a:off x="1770063" y="2105600"/>
            <a:ext cx="9513651" cy="4421399"/>
          </a:xfrm>
          <a:prstGeom prst="rect">
            <a:avLst/>
          </a:prstGeom>
        </p:spPr>
      </p:pic>
    </p:spTree>
    <p:extLst>
      <p:ext uri="{BB962C8B-B14F-4D97-AF65-F5344CB8AC3E}">
        <p14:creationId xmlns:p14="http://schemas.microsoft.com/office/powerpoint/2010/main" val="3625710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endParaRPr lang="fr-BE" dirty="0"/>
          </a:p>
        </p:txBody>
      </p:sp>
      <p:sp>
        <p:nvSpPr>
          <p:cNvPr id="3" name="Sous-titre 2"/>
          <p:cNvSpPr>
            <a:spLocks noGrp="1"/>
          </p:cNvSpPr>
          <p:nvPr>
            <p:ph type="subTitle" idx="1"/>
          </p:nvPr>
        </p:nvSpPr>
        <p:spPr>
          <a:xfrm>
            <a:off x="237392" y="2988460"/>
            <a:ext cx="11324492" cy="3236494"/>
          </a:xfrm>
        </p:spPr>
        <p:txBody>
          <a:bodyPr>
            <a:normAutofit/>
          </a:bodyPr>
          <a:lstStyle/>
          <a:p>
            <a:pPr marL="342900" indent="-342900" algn="l">
              <a:buFontTx/>
              <a:buChar char="-"/>
            </a:pPr>
            <a:endParaRPr lang="fr-BE" dirty="0" smtClean="0"/>
          </a:p>
          <a:p>
            <a:pPr marL="342900" indent="-342900" algn="l">
              <a:buFont typeface="Wingdings" panose="05000000000000000000" pitchFamily="2" charset="2"/>
              <a:buChar char="§"/>
            </a:pPr>
            <a:endParaRPr lang="fr-BE" dirty="0"/>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 y="785812"/>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 y="937765"/>
            <a:ext cx="11561884"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951891" y="1520825"/>
            <a:ext cx="8598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BE" altLang="fr-FR" dirty="0" smtClean="0">
                <a:solidFill>
                  <a:srgbClr val="000000"/>
                </a:solidFill>
              </a:rPr>
              <a:t> Création d’outils</a:t>
            </a:r>
            <a:endParaRPr lang="fr-BE" altLang="fr-FR"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3" name="Image 12"/>
          <p:cNvPicPr>
            <a:picLocks noChangeAspect="1"/>
          </p:cNvPicPr>
          <p:nvPr/>
        </p:nvPicPr>
        <p:blipFill>
          <a:blip r:embed="rId5"/>
          <a:stretch>
            <a:fillRect/>
          </a:stretch>
        </p:blipFill>
        <p:spPr>
          <a:xfrm>
            <a:off x="484117" y="2656580"/>
            <a:ext cx="10809696" cy="3915670"/>
          </a:xfrm>
          <a:prstGeom prst="rect">
            <a:avLst/>
          </a:prstGeom>
        </p:spPr>
      </p:pic>
    </p:spTree>
    <p:extLst>
      <p:ext uri="{BB962C8B-B14F-4D97-AF65-F5344CB8AC3E}">
        <p14:creationId xmlns:p14="http://schemas.microsoft.com/office/powerpoint/2010/main" val="2832874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endParaRPr lang="fr-BE" dirty="0"/>
          </a:p>
        </p:txBody>
      </p:sp>
      <p:sp>
        <p:nvSpPr>
          <p:cNvPr id="3" name="Sous-titre 2"/>
          <p:cNvSpPr>
            <a:spLocks noGrp="1"/>
          </p:cNvSpPr>
          <p:nvPr>
            <p:ph type="subTitle" idx="1"/>
          </p:nvPr>
        </p:nvSpPr>
        <p:spPr>
          <a:xfrm>
            <a:off x="237392" y="2988460"/>
            <a:ext cx="11324492" cy="3236494"/>
          </a:xfrm>
        </p:spPr>
        <p:txBody>
          <a:bodyPr>
            <a:normAutofit/>
          </a:bodyPr>
          <a:lstStyle/>
          <a:p>
            <a:pPr marL="342900" indent="-342900" algn="l">
              <a:buFontTx/>
              <a:buChar char="-"/>
            </a:pPr>
            <a:endParaRPr lang="fr-BE" dirty="0" smtClean="0"/>
          </a:p>
          <a:p>
            <a:pPr marL="342900" indent="-342900" algn="l">
              <a:buFont typeface="Wingdings" panose="05000000000000000000" pitchFamily="2" charset="2"/>
              <a:buChar char="§"/>
            </a:pPr>
            <a:endParaRPr lang="fr-BE" dirty="0"/>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 y="785812"/>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 y="937765"/>
            <a:ext cx="11561884"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951891" y="1520825"/>
            <a:ext cx="8598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BE" altLang="fr-FR" dirty="0" smtClean="0">
                <a:solidFill>
                  <a:srgbClr val="000000"/>
                </a:solidFill>
              </a:rPr>
              <a:t> Création d’outils</a:t>
            </a:r>
            <a:endParaRPr lang="fr-BE" altLang="fr-FR"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 9"/>
          <p:cNvPicPr>
            <a:picLocks noChangeAspect="1"/>
          </p:cNvPicPr>
          <p:nvPr/>
        </p:nvPicPr>
        <p:blipFill>
          <a:blip r:embed="rId5"/>
          <a:stretch>
            <a:fillRect/>
          </a:stretch>
        </p:blipFill>
        <p:spPr>
          <a:xfrm>
            <a:off x="484327" y="2474268"/>
            <a:ext cx="10595477" cy="3924334"/>
          </a:xfrm>
          <a:prstGeom prst="rect">
            <a:avLst/>
          </a:prstGeom>
        </p:spPr>
      </p:pic>
    </p:spTree>
    <p:extLst>
      <p:ext uri="{BB962C8B-B14F-4D97-AF65-F5344CB8AC3E}">
        <p14:creationId xmlns:p14="http://schemas.microsoft.com/office/powerpoint/2010/main" val="1652572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endParaRPr lang="fr-BE" dirty="0"/>
          </a:p>
        </p:txBody>
      </p:sp>
      <p:sp>
        <p:nvSpPr>
          <p:cNvPr id="3" name="Sous-titre 2"/>
          <p:cNvSpPr>
            <a:spLocks noGrp="1"/>
          </p:cNvSpPr>
          <p:nvPr>
            <p:ph type="subTitle" idx="1"/>
          </p:nvPr>
        </p:nvSpPr>
        <p:spPr>
          <a:xfrm>
            <a:off x="237392" y="2988460"/>
            <a:ext cx="11324492" cy="3236494"/>
          </a:xfrm>
        </p:spPr>
        <p:txBody>
          <a:bodyPr>
            <a:normAutofit/>
          </a:bodyPr>
          <a:lstStyle/>
          <a:p>
            <a:pPr marL="342900" indent="-342900" algn="l">
              <a:buFontTx/>
              <a:buChar char="-"/>
            </a:pPr>
            <a:endParaRPr lang="fr-BE" dirty="0" smtClean="0"/>
          </a:p>
          <a:p>
            <a:pPr marL="342900" indent="-342900" algn="l">
              <a:buFont typeface="Wingdings" panose="05000000000000000000" pitchFamily="2" charset="2"/>
              <a:buChar char="§"/>
            </a:pPr>
            <a:endParaRPr lang="fr-BE" dirty="0"/>
          </a:p>
        </p:txBody>
      </p:sp>
      <p:pic>
        <p:nvPicPr>
          <p:cNvPr id="4" name="Picture 40" descr="LOGO CPAS_N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 y="785812"/>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 y="937765"/>
            <a:ext cx="11561884"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951891" y="1520825"/>
            <a:ext cx="8598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BE" altLang="fr-FR" dirty="0" smtClean="0">
                <a:solidFill>
                  <a:srgbClr val="000000"/>
                </a:solidFill>
              </a:rPr>
              <a:t> Création d’outils</a:t>
            </a:r>
            <a:endParaRPr lang="fr-BE" altLang="fr-FR"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3" name="Image 12"/>
          <p:cNvPicPr>
            <a:picLocks noChangeAspect="1"/>
          </p:cNvPicPr>
          <p:nvPr/>
        </p:nvPicPr>
        <p:blipFill>
          <a:blip r:embed="rId6"/>
          <a:stretch>
            <a:fillRect/>
          </a:stretch>
        </p:blipFill>
        <p:spPr>
          <a:xfrm>
            <a:off x="4572000" y="2993983"/>
            <a:ext cx="6488349" cy="2852339"/>
          </a:xfrm>
          <a:prstGeom prst="rect">
            <a:avLst/>
          </a:prstGeom>
        </p:spPr>
      </p:pic>
      <p:pic>
        <p:nvPicPr>
          <p:cNvPr id="14" name="Image 13"/>
          <p:cNvPicPr>
            <a:picLocks noChangeAspect="1"/>
          </p:cNvPicPr>
          <p:nvPr/>
        </p:nvPicPr>
        <p:blipFill>
          <a:blip r:embed="rId7"/>
          <a:stretch>
            <a:fillRect/>
          </a:stretch>
        </p:blipFill>
        <p:spPr>
          <a:xfrm>
            <a:off x="1281836" y="2537271"/>
            <a:ext cx="2760600" cy="3808534"/>
          </a:xfrm>
          <a:prstGeom prst="rect">
            <a:avLst/>
          </a:prstGeom>
        </p:spPr>
      </p:pic>
    </p:spTree>
    <p:extLst>
      <p:ext uri="{BB962C8B-B14F-4D97-AF65-F5344CB8AC3E}">
        <p14:creationId xmlns:p14="http://schemas.microsoft.com/office/powerpoint/2010/main" val="3052443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r>
              <a:rPr lang="fr-BE" dirty="0" err="1" smtClean="0"/>
              <a:t>eza</a:t>
            </a:r>
            <a:endParaRPr lang="fr-BE" dirty="0"/>
          </a:p>
        </p:txBody>
      </p:sp>
      <p:sp>
        <p:nvSpPr>
          <p:cNvPr id="3" name="Sous-titre 2"/>
          <p:cNvSpPr>
            <a:spLocks noGrp="1"/>
          </p:cNvSpPr>
          <p:nvPr>
            <p:ph type="subTitle" idx="1"/>
          </p:nvPr>
        </p:nvSpPr>
        <p:spPr>
          <a:xfrm>
            <a:off x="237392" y="2988460"/>
            <a:ext cx="11324492" cy="3236494"/>
          </a:xfrm>
        </p:spPr>
        <p:txBody>
          <a:bodyPr>
            <a:normAutofit/>
          </a:bodyPr>
          <a:lstStyle/>
          <a:p>
            <a:pPr marL="342900" indent="-342900" algn="l">
              <a:buFontTx/>
              <a:buChar char="-"/>
            </a:pPr>
            <a:endParaRPr lang="fr-BE" dirty="0" smtClean="0"/>
          </a:p>
          <a:p>
            <a:pPr marL="342900" indent="-342900" algn="l">
              <a:buFont typeface="Wingdings" panose="05000000000000000000" pitchFamily="2" charset="2"/>
              <a:buChar char="§"/>
            </a:pPr>
            <a:endParaRPr lang="fr-BE" dirty="0"/>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 y="785812"/>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 y="937765"/>
            <a:ext cx="11561884"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951891" y="1520825"/>
            <a:ext cx="8598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BE" altLang="fr-FR" dirty="0" smtClean="0">
                <a:solidFill>
                  <a:srgbClr val="000000"/>
                </a:solidFill>
              </a:rPr>
              <a:t> Création d’outils</a:t>
            </a:r>
            <a:endParaRPr lang="fr-BE" altLang="fr-FR"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 9"/>
          <p:cNvPicPr>
            <a:picLocks noChangeAspect="1"/>
          </p:cNvPicPr>
          <p:nvPr/>
        </p:nvPicPr>
        <p:blipFill>
          <a:blip r:embed="rId5"/>
          <a:stretch>
            <a:fillRect/>
          </a:stretch>
        </p:blipFill>
        <p:spPr>
          <a:xfrm>
            <a:off x="272700" y="2537271"/>
            <a:ext cx="2502600" cy="3879300"/>
          </a:xfrm>
          <a:prstGeom prst="rect">
            <a:avLst/>
          </a:prstGeom>
        </p:spPr>
      </p:pic>
      <p:pic>
        <p:nvPicPr>
          <p:cNvPr id="15" name="Image 14"/>
          <p:cNvPicPr>
            <a:picLocks noChangeAspect="1"/>
          </p:cNvPicPr>
          <p:nvPr/>
        </p:nvPicPr>
        <p:blipFill>
          <a:blip r:embed="rId6"/>
          <a:stretch>
            <a:fillRect/>
          </a:stretch>
        </p:blipFill>
        <p:spPr>
          <a:xfrm>
            <a:off x="3949939" y="3445684"/>
            <a:ext cx="4953601" cy="2534734"/>
          </a:xfrm>
          <a:prstGeom prst="rect">
            <a:avLst/>
          </a:prstGeom>
        </p:spPr>
      </p:pic>
    </p:spTree>
    <p:extLst>
      <p:ext uri="{BB962C8B-B14F-4D97-AF65-F5344CB8AC3E}">
        <p14:creationId xmlns:p14="http://schemas.microsoft.com/office/powerpoint/2010/main" val="4249152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endParaRPr lang="fr-BE" dirty="0"/>
          </a:p>
        </p:txBody>
      </p:sp>
      <p:sp>
        <p:nvSpPr>
          <p:cNvPr id="3" name="Sous-titre 2"/>
          <p:cNvSpPr>
            <a:spLocks noGrp="1"/>
          </p:cNvSpPr>
          <p:nvPr>
            <p:ph type="subTitle" idx="1"/>
          </p:nvPr>
        </p:nvSpPr>
        <p:spPr>
          <a:xfrm>
            <a:off x="457200" y="2778124"/>
            <a:ext cx="10210800" cy="3165476"/>
          </a:xfrm>
        </p:spPr>
        <p:txBody>
          <a:bodyPr>
            <a:normAutofit/>
          </a:bodyPr>
          <a:lstStyle/>
          <a:p>
            <a:pPr algn="l">
              <a:buFont typeface="Arial" panose="020B0604020202020204" pitchFamily="34" charset="0"/>
              <a:buChar char="•"/>
            </a:pPr>
            <a:r>
              <a:rPr lang="fr-BE" altLang="fr-FR" dirty="0" smtClean="0">
                <a:solidFill>
                  <a:schemeClr val="tx1"/>
                </a:solidFill>
              </a:rPr>
              <a:t>La coordination sociale repose sur 2 coordinatrices et des subsides de la COCOM (environ 35.000€) et du SPP (Enfants d’abord +- 50.000€) + fonds propres du CPAS.</a:t>
            </a:r>
          </a:p>
          <a:p>
            <a:pPr algn="l">
              <a:buFont typeface="Arial" panose="020B0604020202020204" pitchFamily="34" charset="0"/>
              <a:buChar char="•"/>
            </a:pPr>
            <a:r>
              <a:rPr lang="fr-BE" altLang="fr-FR" dirty="0" smtClean="0">
                <a:solidFill>
                  <a:schemeClr val="tx1"/>
                </a:solidFill>
              </a:rPr>
              <a:t>Plus de 100 associations et services, compétents dans le domaine social, travaillent à Saint-Gilles</a:t>
            </a:r>
            <a:r>
              <a:rPr lang="fr-BE" altLang="fr-FR" dirty="0"/>
              <a:t> </a:t>
            </a:r>
            <a:r>
              <a:rPr lang="fr-BE" altLang="fr-FR" dirty="0" smtClean="0"/>
              <a:t>et sont membres de la coordination sociale. </a:t>
            </a:r>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 y="785812"/>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ChangeArrowheads="1"/>
          </p:cNvSpPr>
          <p:nvPr/>
        </p:nvSpPr>
        <p:spPr bwMode="auto">
          <a:xfrm>
            <a:off x="149225" y="3492500"/>
            <a:ext cx="83534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BE" altLang="fr-FR" sz="1800"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buFontTx/>
              <a:buNone/>
            </a:pPr>
            <a:endParaRPr lang="fr-BE" altLang="fr-FR" sz="1800"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buFontTx/>
              <a:buNone/>
            </a:pPr>
            <a:endParaRPr lang="fr-BE" altLang="fr-FR" sz="1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98537"/>
            <a:ext cx="11561884"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951891" y="1520825"/>
            <a:ext cx="859887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BE" dirty="0" smtClean="0"/>
              <a:t>La coordination sociale – l’action sociale en réseau</a:t>
            </a:r>
            <a:endParaRPr lang="fr-BE" altLang="fr-FR" sz="1800" dirty="0"/>
          </a:p>
        </p:txBody>
      </p:sp>
    </p:spTree>
    <p:extLst>
      <p:ext uri="{BB962C8B-B14F-4D97-AF65-F5344CB8AC3E}">
        <p14:creationId xmlns:p14="http://schemas.microsoft.com/office/powerpoint/2010/main" val="2274790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endParaRPr lang="fr-BE" dirty="0"/>
          </a:p>
        </p:txBody>
      </p:sp>
      <p:sp>
        <p:nvSpPr>
          <p:cNvPr id="3" name="Sous-titre 2"/>
          <p:cNvSpPr>
            <a:spLocks noGrp="1"/>
          </p:cNvSpPr>
          <p:nvPr>
            <p:ph type="subTitle" idx="1"/>
          </p:nvPr>
        </p:nvSpPr>
        <p:spPr>
          <a:xfrm>
            <a:off x="237392" y="2988460"/>
            <a:ext cx="11324492" cy="3236494"/>
          </a:xfrm>
        </p:spPr>
        <p:txBody>
          <a:bodyPr>
            <a:normAutofit/>
          </a:bodyPr>
          <a:lstStyle/>
          <a:p>
            <a:pPr marL="342900" indent="-342900" algn="l">
              <a:buFont typeface="Wingdings" panose="05000000000000000000" pitchFamily="2" charset="2"/>
              <a:buChar char="§"/>
            </a:pPr>
            <a:r>
              <a:rPr lang="fr-BE" dirty="0" smtClean="0"/>
              <a:t>Organisation par les membres des groupes de travail et le comité d’accompagnement de trois </a:t>
            </a:r>
            <a:r>
              <a:rPr lang="fr-BE" b="1" dirty="0" smtClean="0"/>
              <a:t>colloques</a:t>
            </a:r>
            <a:r>
              <a:rPr lang="fr-BE" dirty="0" smtClean="0"/>
              <a:t> de travail, permettant aux membres de se rencontrer </a:t>
            </a:r>
            <a:r>
              <a:rPr lang="fr-BE" u="sng" dirty="0" smtClean="0"/>
              <a:t>transversalement</a:t>
            </a:r>
            <a:r>
              <a:rPr lang="fr-BE" dirty="0" smtClean="0"/>
              <a:t> mais surtout de </a:t>
            </a:r>
            <a:r>
              <a:rPr lang="fr-BE" b="1" dirty="0" smtClean="0"/>
              <a:t>travailler ensemble </a:t>
            </a:r>
            <a:r>
              <a:rPr lang="fr-BE" dirty="0" smtClean="0"/>
              <a:t>sur des </a:t>
            </a:r>
            <a:r>
              <a:rPr lang="fr-BE" b="1" dirty="0" smtClean="0"/>
              <a:t>constats et des pistes de recommandations </a:t>
            </a:r>
            <a:r>
              <a:rPr lang="fr-BE" dirty="0" smtClean="0"/>
              <a:t>dans les matières qui les occupent </a:t>
            </a:r>
            <a:r>
              <a:rPr lang="fr-BE" b="1" dirty="0" smtClean="0"/>
              <a:t>ou</a:t>
            </a:r>
            <a:r>
              <a:rPr lang="fr-BE" dirty="0" smtClean="0"/>
              <a:t> en vue de </a:t>
            </a:r>
            <a:r>
              <a:rPr lang="fr-BE" b="1" dirty="0" smtClean="0"/>
              <a:t>lutter contre la sous protection sociale.</a:t>
            </a:r>
            <a:endParaRPr lang="fr-BE" b="1" dirty="0"/>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 y="785812"/>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 y="937765"/>
            <a:ext cx="11561884"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951891" y="1520825"/>
            <a:ext cx="8598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BE" altLang="fr-FR" dirty="0" smtClean="0">
                <a:solidFill>
                  <a:srgbClr val="000000"/>
                </a:solidFill>
              </a:rPr>
              <a:t> Colloques</a:t>
            </a:r>
            <a:endParaRPr lang="fr-BE" altLang="fr-FR"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1248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r>
              <a:rPr lang="fr-BE" dirty="0" smtClean="0"/>
              <a:t>x</a:t>
            </a:r>
            <a:endParaRPr lang="fr-BE" dirty="0"/>
          </a:p>
        </p:txBody>
      </p:sp>
      <p:sp>
        <p:nvSpPr>
          <p:cNvPr id="3" name="Sous-titre 2"/>
          <p:cNvSpPr>
            <a:spLocks noGrp="1"/>
          </p:cNvSpPr>
          <p:nvPr>
            <p:ph type="subTitle" idx="1"/>
          </p:nvPr>
        </p:nvSpPr>
        <p:spPr>
          <a:xfrm>
            <a:off x="300404" y="2993232"/>
            <a:ext cx="11324492" cy="3236494"/>
          </a:xfrm>
        </p:spPr>
        <p:txBody>
          <a:bodyPr>
            <a:normAutofit/>
          </a:bodyPr>
          <a:lstStyle/>
          <a:p>
            <a:pPr algn="l"/>
            <a:endParaRPr lang="fr-BE" dirty="0" smtClean="0"/>
          </a:p>
          <a:p>
            <a:pPr marL="342900" indent="-342900" algn="l">
              <a:buFont typeface="Wingdings" panose="05000000000000000000" pitchFamily="2" charset="2"/>
              <a:buChar char="§"/>
            </a:pPr>
            <a:endParaRPr lang="fr-BE" dirty="0"/>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 y="785812"/>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 y="934245"/>
            <a:ext cx="11561884"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951891" y="1520825"/>
            <a:ext cx="859887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BE" altLang="fr-FR" dirty="0" smtClean="0">
                <a:solidFill>
                  <a:srgbClr val="000000"/>
                </a:solidFill>
              </a:rPr>
              <a:t>Quelques exemples….</a:t>
            </a:r>
          </a:p>
          <a:p>
            <a:pPr>
              <a:spcBef>
                <a:spcPct val="0"/>
              </a:spcBef>
              <a:buFontTx/>
              <a:buNone/>
            </a:pPr>
            <a:r>
              <a:rPr lang="fr-BE" altLang="fr-FR" sz="24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Colloque – le Printemps du social 2009</a:t>
            </a:r>
            <a:endParaRPr lang="fr-BE" altLang="fr-FR"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3" name="Image 11"/>
          <p:cNvPicPr>
            <a:picLocks noChangeAspect="1"/>
          </p:cNvPicPr>
          <p:nvPr/>
        </p:nvPicPr>
        <p:blipFill>
          <a:blip r:embed="rId5">
            <a:extLst>
              <a:ext uri="{28A0092B-C50C-407E-A947-70E740481C1C}">
                <a14:useLocalDpi xmlns:a14="http://schemas.microsoft.com/office/drawing/2010/main" val="0"/>
              </a:ext>
            </a:extLst>
          </a:blip>
          <a:srcRect t="15961" r="3345" b="5013"/>
          <a:stretch>
            <a:fillRect/>
          </a:stretch>
        </p:blipFill>
        <p:spPr bwMode="auto">
          <a:xfrm>
            <a:off x="304800" y="2620963"/>
            <a:ext cx="3962400"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Image 1"/>
          <p:cNvPicPr>
            <a:picLocks noChangeAspect="1"/>
          </p:cNvPicPr>
          <p:nvPr/>
        </p:nvPicPr>
        <p:blipFill>
          <a:blip r:embed="rId6">
            <a:extLst>
              <a:ext uri="{28A0092B-C50C-407E-A947-70E740481C1C}">
                <a14:useLocalDpi xmlns:a14="http://schemas.microsoft.com/office/drawing/2010/main" val="0"/>
              </a:ext>
            </a:extLst>
          </a:blip>
          <a:srcRect t="24210" r="7840" b="4776"/>
          <a:stretch>
            <a:fillRect/>
          </a:stretch>
        </p:blipFill>
        <p:spPr bwMode="auto">
          <a:xfrm>
            <a:off x="4586288" y="2620963"/>
            <a:ext cx="35052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Image 10"/>
          <p:cNvPicPr>
            <a:picLocks noChangeAspect="1"/>
          </p:cNvPicPr>
          <p:nvPr/>
        </p:nvPicPr>
        <p:blipFill>
          <a:blip r:embed="rId7">
            <a:extLst>
              <a:ext uri="{28A0092B-C50C-407E-A947-70E740481C1C}">
                <a14:useLocalDpi xmlns:a14="http://schemas.microsoft.com/office/drawing/2010/main" val="0"/>
              </a:ext>
            </a:extLst>
          </a:blip>
          <a:srcRect l="3697" t="33130"/>
          <a:stretch>
            <a:fillRect/>
          </a:stretch>
        </p:blipFill>
        <p:spPr bwMode="auto">
          <a:xfrm>
            <a:off x="1057275" y="4892675"/>
            <a:ext cx="3211513"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7"/>
          <p:cNvPicPr>
            <a:picLocks noChangeAspect="1"/>
          </p:cNvPicPr>
          <p:nvPr/>
        </p:nvPicPr>
        <p:blipFill>
          <a:blip r:embed="rId8">
            <a:extLst>
              <a:ext uri="{28A0092B-C50C-407E-A947-70E740481C1C}">
                <a14:useLocalDpi xmlns:a14="http://schemas.microsoft.com/office/drawing/2010/main" val="0"/>
              </a:ext>
            </a:extLst>
          </a:blip>
          <a:srcRect t="27972"/>
          <a:stretch>
            <a:fillRect/>
          </a:stretch>
        </p:blipFill>
        <p:spPr bwMode="auto">
          <a:xfrm>
            <a:off x="4572000" y="4494213"/>
            <a:ext cx="3924300" cy="188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6272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endParaRPr lang="fr-BE" dirty="0"/>
          </a:p>
        </p:txBody>
      </p:sp>
      <p:sp>
        <p:nvSpPr>
          <p:cNvPr id="3" name="Sous-titre 2"/>
          <p:cNvSpPr>
            <a:spLocks noGrp="1"/>
          </p:cNvSpPr>
          <p:nvPr>
            <p:ph type="subTitle" idx="1"/>
          </p:nvPr>
        </p:nvSpPr>
        <p:spPr>
          <a:xfrm>
            <a:off x="300404" y="2993232"/>
            <a:ext cx="11324492" cy="3236494"/>
          </a:xfrm>
        </p:spPr>
        <p:txBody>
          <a:bodyPr>
            <a:normAutofit/>
          </a:bodyPr>
          <a:lstStyle/>
          <a:p>
            <a:pPr algn="l"/>
            <a:endParaRPr lang="fr-BE" dirty="0" smtClean="0"/>
          </a:p>
          <a:p>
            <a:pPr marL="342900" indent="-342900" algn="l">
              <a:buFont typeface="Wingdings" panose="05000000000000000000" pitchFamily="2" charset="2"/>
              <a:buChar char="§"/>
            </a:pPr>
            <a:endParaRPr lang="fr-BE" dirty="0"/>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 y="785812"/>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340" y="934245"/>
            <a:ext cx="11561884"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951891" y="1520825"/>
            <a:ext cx="859887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BE" altLang="fr-FR" dirty="0" smtClean="0">
                <a:solidFill>
                  <a:srgbClr val="000000"/>
                </a:solidFill>
              </a:rPr>
              <a:t>Quelques exemples….</a:t>
            </a:r>
          </a:p>
          <a:p>
            <a:pPr>
              <a:spcBef>
                <a:spcPct val="0"/>
              </a:spcBef>
              <a:buFontTx/>
              <a:buNone/>
            </a:pPr>
            <a:r>
              <a:rPr lang="fr-BE" altLang="fr-FR" sz="24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Colloque – le Printemps du social 2013</a:t>
            </a:r>
            <a:endParaRPr lang="fr-BE" altLang="fr-FR"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7" name="Image 7"/>
          <p:cNvPicPr>
            <a:picLocks noChangeAspect="1"/>
          </p:cNvPicPr>
          <p:nvPr/>
        </p:nvPicPr>
        <p:blipFill>
          <a:blip r:embed="rId5">
            <a:extLst>
              <a:ext uri="{28A0092B-C50C-407E-A947-70E740481C1C}">
                <a14:useLocalDpi xmlns:a14="http://schemas.microsoft.com/office/drawing/2010/main" val="0"/>
              </a:ext>
            </a:extLst>
          </a:blip>
          <a:srcRect l="9940" t="14307"/>
          <a:stretch>
            <a:fillRect/>
          </a:stretch>
        </p:blipFill>
        <p:spPr bwMode="auto">
          <a:xfrm>
            <a:off x="969963" y="2476500"/>
            <a:ext cx="3379787"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8"/>
          <p:cNvPicPr>
            <a:picLocks noChangeAspect="1"/>
          </p:cNvPicPr>
          <p:nvPr/>
        </p:nvPicPr>
        <p:blipFill>
          <a:blip r:embed="rId6">
            <a:extLst>
              <a:ext uri="{28A0092B-C50C-407E-A947-70E740481C1C}">
                <a14:useLocalDpi xmlns:a14="http://schemas.microsoft.com/office/drawing/2010/main" val="0"/>
              </a:ext>
            </a:extLst>
          </a:blip>
          <a:srcRect l="4591" t="17844" b="10284"/>
          <a:stretch>
            <a:fillRect/>
          </a:stretch>
        </p:blipFill>
        <p:spPr bwMode="auto">
          <a:xfrm>
            <a:off x="5591052" y="2402680"/>
            <a:ext cx="4095750"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 5"/>
          <p:cNvPicPr>
            <a:picLocks noChangeAspect="1"/>
          </p:cNvPicPr>
          <p:nvPr/>
        </p:nvPicPr>
        <p:blipFill>
          <a:blip r:embed="rId7">
            <a:extLst>
              <a:ext uri="{28A0092B-C50C-407E-A947-70E740481C1C}">
                <a14:useLocalDpi xmlns:a14="http://schemas.microsoft.com/office/drawing/2010/main" val="0"/>
              </a:ext>
            </a:extLst>
          </a:blip>
          <a:srcRect l="3552" t="19640" r="16826" b="10185"/>
          <a:stretch>
            <a:fillRect/>
          </a:stretch>
        </p:blipFill>
        <p:spPr bwMode="auto">
          <a:xfrm>
            <a:off x="1293813" y="4676775"/>
            <a:ext cx="3055937" cy="17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3"/>
          <p:cNvPicPr>
            <a:picLocks noChangeAspect="1"/>
          </p:cNvPicPr>
          <p:nvPr/>
        </p:nvPicPr>
        <p:blipFill>
          <a:blip r:embed="rId8">
            <a:extLst>
              <a:ext uri="{28A0092B-C50C-407E-A947-70E740481C1C}">
                <a14:useLocalDpi xmlns:a14="http://schemas.microsoft.com/office/drawing/2010/main" val="0"/>
              </a:ext>
            </a:extLst>
          </a:blip>
          <a:srcRect l="18086" t="3633" r="6096"/>
          <a:stretch>
            <a:fillRect/>
          </a:stretch>
        </p:blipFill>
        <p:spPr bwMode="auto">
          <a:xfrm>
            <a:off x="5019309" y="4504719"/>
            <a:ext cx="2289175" cy="193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53023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endParaRPr lang="fr-BE" dirty="0"/>
          </a:p>
        </p:txBody>
      </p:sp>
      <p:sp>
        <p:nvSpPr>
          <p:cNvPr id="3" name="Sous-titre 2"/>
          <p:cNvSpPr>
            <a:spLocks noGrp="1"/>
          </p:cNvSpPr>
          <p:nvPr>
            <p:ph type="subTitle" idx="1"/>
          </p:nvPr>
        </p:nvSpPr>
        <p:spPr>
          <a:xfrm>
            <a:off x="237392" y="2978618"/>
            <a:ext cx="11324492" cy="3236494"/>
          </a:xfrm>
        </p:spPr>
        <p:txBody>
          <a:bodyPr>
            <a:normAutofit/>
          </a:bodyPr>
          <a:lstStyle/>
          <a:p>
            <a:pPr algn="l"/>
            <a:endParaRPr lang="fr-BE" dirty="0" smtClean="0">
              <a:solidFill>
                <a:schemeClr val="bg2">
                  <a:lumMod val="50000"/>
                </a:schemeClr>
              </a:solidFill>
            </a:endParaRPr>
          </a:p>
          <a:p>
            <a:pPr algn="l"/>
            <a:r>
              <a:rPr lang="fr-BE" dirty="0" smtClean="0">
                <a:solidFill>
                  <a:schemeClr val="bg2">
                    <a:lumMod val="50000"/>
                  </a:schemeClr>
                </a:solidFill>
              </a:rPr>
              <a:t>Bourse aux </a:t>
            </a:r>
          </a:p>
          <a:p>
            <a:pPr algn="l"/>
            <a:r>
              <a:rPr lang="fr-BE" dirty="0" smtClean="0">
                <a:solidFill>
                  <a:schemeClr val="bg2">
                    <a:lumMod val="50000"/>
                  </a:schemeClr>
                </a:solidFill>
              </a:rPr>
              <a:t>Associations</a:t>
            </a:r>
          </a:p>
          <a:p>
            <a:pPr algn="l"/>
            <a:r>
              <a:rPr lang="fr-BE" dirty="0" smtClean="0">
                <a:solidFill>
                  <a:schemeClr val="bg2">
                    <a:lumMod val="50000"/>
                  </a:schemeClr>
                </a:solidFill>
              </a:rPr>
              <a:t>Rencontre des</a:t>
            </a:r>
          </a:p>
          <a:p>
            <a:pPr algn="l"/>
            <a:r>
              <a:rPr lang="fr-BE" dirty="0" smtClean="0">
                <a:solidFill>
                  <a:schemeClr val="bg2">
                    <a:lumMod val="50000"/>
                  </a:schemeClr>
                </a:solidFill>
              </a:rPr>
              <a:t>Acteurs de </a:t>
            </a:r>
          </a:p>
          <a:p>
            <a:pPr algn="l"/>
            <a:r>
              <a:rPr lang="fr-BE" dirty="0" smtClean="0">
                <a:solidFill>
                  <a:schemeClr val="bg2">
                    <a:lumMod val="50000"/>
                  </a:schemeClr>
                </a:solidFill>
              </a:rPr>
              <a:t>terrain</a:t>
            </a:r>
            <a:endParaRPr lang="fr-BE" dirty="0">
              <a:solidFill>
                <a:schemeClr val="bg2">
                  <a:lumMod val="50000"/>
                </a:schemeClr>
              </a:solidFill>
            </a:endParaRPr>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 y="785812"/>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98537"/>
            <a:ext cx="11561884"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951891" y="1520825"/>
            <a:ext cx="859887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BE" altLang="fr-FR" dirty="0" smtClean="0">
                <a:solidFill>
                  <a:srgbClr val="000000"/>
                </a:solidFill>
              </a:rPr>
              <a:t> Bourses aux associations (enfance/social-ISP – social)</a:t>
            </a:r>
            <a:endParaRPr lang="fr-BE" altLang="fr-FR"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3" name="Imag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06868" y="2598787"/>
            <a:ext cx="9144000"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95071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endParaRPr lang="fr-BE" dirty="0"/>
          </a:p>
        </p:txBody>
      </p:sp>
      <p:sp>
        <p:nvSpPr>
          <p:cNvPr id="3" name="Sous-titre 2"/>
          <p:cNvSpPr>
            <a:spLocks noGrp="1"/>
          </p:cNvSpPr>
          <p:nvPr>
            <p:ph type="subTitle" idx="1"/>
          </p:nvPr>
        </p:nvSpPr>
        <p:spPr>
          <a:xfrm>
            <a:off x="237392" y="2978618"/>
            <a:ext cx="11324492" cy="3236494"/>
          </a:xfrm>
        </p:spPr>
        <p:txBody>
          <a:bodyPr>
            <a:normAutofit/>
          </a:bodyPr>
          <a:lstStyle/>
          <a:p>
            <a:pPr algn="l"/>
            <a:r>
              <a:rPr lang="fr-BE" b="1" dirty="0" smtClean="0">
                <a:solidFill>
                  <a:schemeClr val="accent2">
                    <a:lumMod val="75000"/>
                  </a:schemeClr>
                </a:solidFill>
              </a:rPr>
              <a:t>Campagne de sensibilisation des propriétaires et locataires</a:t>
            </a:r>
          </a:p>
          <a:p>
            <a:pPr algn="l"/>
            <a:r>
              <a:rPr lang="fr-BE" dirty="0">
                <a:solidFill>
                  <a:schemeClr val="bg2">
                    <a:lumMod val="50000"/>
                  </a:schemeClr>
                </a:solidFill>
              </a:rPr>
              <a:t>	</a:t>
            </a:r>
            <a:r>
              <a:rPr lang="fr-BE" dirty="0" smtClean="0">
                <a:solidFill>
                  <a:schemeClr val="bg2">
                    <a:lumMod val="50000"/>
                  </a:schemeClr>
                </a:solidFill>
              </a:rPr>
              <a:t>				</a:t>
            </a:r>
            <a:r>
              <a:rPr lang="fr-BE" b="1" dirty="0" smtClean="0">
                <a:solidFill>
                  <a:srgbClr val="7030A0"/>
                </a:solidFill>
              </a:rPr>
              <a:t>Campagne de sensibilisation</a:t>
            </a:r>
          </a:p>
          <a:p>
            <a:pPr algn="l"/>
            <a:r>
              <a:rPr lang="fr-BE" b="1" dirty="0" smtClean="0">
                <a:solidFill>
                  <a:srgbClr val="7030A0"/>
                </a:solidFill>
              </a:rPr>
              <a:t>					à l’isolement des personnes </a:t>
            </a:r>
          </a:p>
          <a:p>
            <a:pPr algn="l"/>
            <a:r>
              <a:rPr lang="fr-BE" b="1" dirty="0">
                <a:solidFill>
                  <a:srgbClr val="7030A0"/>
                </a:solidFill>
              </a:rPr>
              <a:t>	</a:t>
            </a:r>
            <a:r>
              <a:rPr lang="fr-BE" b="1" dirty="0" smtClean="0">
                <a:solidFill>
                  <a:srgbClr val="7030A0"/>
                </a:solidFill>
              </a:rPr>
              <a:t>				âgées</a:t>
            </a:r>
            <a:endParaRPr lang="fr-BE" b="1" dirty="0">
              <a:solidFill>
                <a:srgbClr val="7030A0"/>
              </a:solidFill>
            </a:endParaRPr>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 y="785812"/>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98537"/>
            <a:ext cx="11561884"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951891" y="1520825"/>
            <a:ext cx="8598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BE" altLang="fr-FR" dirty="0" smtClean="0">
                <a:solidFill>
                  <a:srgbClr val="000000"/>
                </a:solidFill>
              </a:rPr>
              <a:t> Campagnes de sensibilisation</a:t>
            </a:r>
            <a:endParaRPr lang="fr-BE" altLang="fr-FR"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4" name="Imag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097" y="3332250"/>
            <a:ext cx="4579775" cy="3240000"/>
          </a:xfrm>
          <a:prstGeom prst="rect">
            <a:avLst/>
          </a:prstGeom>
        </p:spPr>
      </p:pic>
      <p:pic>
        <p:nvPicPr>
          <p:cNvPr id="15" name="Image 14" descr="Y:\Groupe troisième âge.doc\Campagne contre l'isolement\Photos\Bonnes affiches\A2 SOLIDAIRE STICKER3.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17744" y="2635248"/>
            <a:ext cx="2372360" cy="3354705"/>
          </a:xfrm>
          <a:prstGeom prst="rect">
            <a:avLst/>
          </a:prstGeom>
          <a:noFill/>
          <a:ln>
            <a:noFill/>
          </a:ln>
        </p:spPr>
      </p:pic>
    </p:spTree>
    <p:extLst>
      <p:ext uri="{BB962C8B-B14F-4D97-AF65-F5344CB8AC3E}">
        <p14:creationId xmlns:p14="http://schemas.microsoft.com/office/powerpoint/2010/main" val="39155361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endParaRPr lang="fr-BE" dirty="0"/>
          </a:p>
        </p:txBody>
      </p:sp>
      <p:sp>
        <p:nvSpPr>
          <p:cNvPr id="3" name="Sous-titre 2"/>
          <p:cNvSpPr>
            <a:spLocks noGrp="1"/>
          </p:cNvSpPr>
          <p:nvPr>
            <p:ph type="subTitle" idx="1"/>
          </p:nvPr>
        </p:nvSpPr>
        <p:spPr>
          <a:xfrm>
            <a:off x="237392" y="2565399"/>
            <a:ext cx="11324492" cy="4006851"/>
          </a:xfrm>
        </p:spPr>
        <p:txBody>
          <a:bodyPr>
            <a:normAutofit fontScale="92500" lnSpcReduction="20000"/>
          </a:bodyPr>
          <a:lstStyle/>
          <a:p>
            <a:pPr algn="l"/>
            <a:r>
              <a:rPr lang="fr-BE" b="1" dirty="0"/>
              <a:t>Membres du groupe</a:t>
            </a:r>
            <a:r>
              <a:rPr lang="fr-BE" dirty="0"/>
              <a:t> : </a:t>
            </a:r>
            <a:r>
              <a:rPr lang="fr-BE" sz="1600" dirty="0"/>
              <a:t>BABEL, Collectif alpha, CPAS – Habitat accompagné, </a:t>
            </a:r>
            <a:r>
              <a:rPr lang="fr-BE" sz="1600" dirty="0" err="1"/>
              <a:t>Eco&amp;Co</a:t>
            </a:r>
            <a:r>
              <a:rPr lang="fr-BE" sz="1600" dirty="0"/>
              <a:t>, Educateurs de rue, </a:t>
            </a:r>
            <a:r>
              <a:rPr lang="fr-BE" sz="1600" dirty="0" err="1"/>
              <a:t>Enaden</a:t>
            </a:r>
            <a:r>
              <a:rPr lang="fr-BE" sz="1600" dirty="0"/>
              <a:t>, Entraide Médico-Sociale, Epi St-Gilles, Foyer du Sud, La trace, Maison d’accueil l’Escale, Maison médicale ASASO, Maison médicale Galilée, Maison médicale Santé Plurielle, Papadouala, Service médiation de dettes CAFA,  Service Santé Publique de la commune, Service de santé mentale de Saint-Gilles</a:t>
            </a:r>
          </a:p>
          <a:p>
            <a:pPr algn="l"/>
            <a:r>
              <a:rPr lang="fr-BE" b="1" dirty="0"/>
              <a:t>Démarche</a:t>
            </a:r>
            <a:endParaRPr lang="fr-BE" dirty="0"/>
          </a:p>
          <a:p>
            <a:pPr lvl="0" algn="l"/>
            <a:r>
              <a:rPr lang="fr-BE" dirty="0"/>
              <a:t>Une réflexion en matière de prévention santé a été proposée par le CPAS au groupe santé de la Coordination de l’action sociale de Saint-Gilles. </a:t>
            </a:r>
            <a:br>
              <a:rPr lang="fr-BE" dirty="0"/>
            </a:br>
            <a:r>
              <a:rPr lang="fr-BE" dirty="0"/>
              <a:t>Les partenaires ont choisi de mettre en place un </a:t>
            </a:r>
            <a:r>
              <a:rPr lang="fr-BE" b="1" dirty="0"/>
              <a:t>projet de santé communautaire</a:t>
            </a:r>
            <a:r>
              <a:rPr lang="fr-BE" dirty="0"/>
              <a:t> </a:t>
            </a:r>
            <a:r>
              <a:rPr lang="fr-BE" b="1" dirty="0"/>
              <a:t>impliquant par définition les bénéficiaires eux-mêmes</a:t>
            </a:r>
            <a:r>
              <a:rPr lang="fr-BE" dirty="0"/>
              <a:t>. </a:t>
            </a:r>
          </a:p>
          <a:p>
            <a:pPr lvl="0" algn="l"/>
            <a:r>
              <a:rPr lang="fr-BE" dirty="0"/>
              <a:t>Appui méthodologique du Centre Bruxellois de Promotion de la Santé (CBPS) </a:t>
            </a:r>
          </a:p>
          <a:p>
            <a:pPr lvl="0" algn="l"/>
            <a:r>
              <a:rPr lang="fr-BE" dirty="0"/>
              <a:t>Travail en promotion de la santé → une vision globale de la santé → prendre en compte le contexte de vie des publics (leur contexte social, économique, politique, culturel, environnemental, biologique, …) et tenir compte de leurs attentes et leurs besoins.</a:t>
            </a:r>
          </a:p>
          <a:p>
            <a:pPr lvl="0" algn="l"/>
            <a:r>
              <a:rPr lang="fr-BE" dirty="0"/>
              <a:t/>
            </a:r>
            <a:br>
              <a:rPr lang="fr-BE" dirty="0"/>
            </a:br>
            <a:endParaRPr lang="fr-BE" b="1" dirty="0">
              <a:solidFill>
                <a:srgbClr val="7030A0"/>
              </a:solidFill>
            </a:endParaRPr>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 y="785812"/>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96948"/>
            <a:ext cx="11561884"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951891" y="1520825"/>
            <a:ext cx="8598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BE" altLang="fr-FR" dirty="0" smtClean="0">
                <a:solidFill>
                  <a:srgbClr val="000000"/>
                </a:solidFill>
              </a:rPr>
              <a:t>Focus SANTE</a:t>
            </a:r>
            <a:endParaRPr lang="fr-BE" altLang="fr-FR"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2656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endParaRPr lang="fr-BE" dirty="0"/>
          </a:p>
        </p:txBody>
      </p:sp>
      <p:sp>
        <p:nvSpPr>
          <p:cNvPr id="3" name="Sous-titre 2"/>
          <p:cNvSpPr>
            <a:spLocks noGrp="1"/>
          </p:cNvSpPr>
          <p:nvPr>
            <p:ph type="subTitle" idx="1"/>
          </p:nvPr>
        </p:nvSpPr>
        <p:spPr>
          <a:xfrm>
            <a:off x="237392" y="2565399"/>
            <a:ext cx="11324492" cy="3649713"/>
          </a:xfrm>
        </p:spPr>
        <p:txBody>
          <a:bodyPr>
            <a:normAutofit fontScale="92500" lnSpcReduction="20000"/>
          </a:bodyPr>
          <a:lstStyle/>
          <a:p>
            <a:pPr lvl="0" algn="l"/>
            <a:r>
              <a:rPr lang="fr-BE" dirty="0"/>
              <a:t>Le groupe Santé a identifié et priorisé </a:t>
            </a:r>
            <a:r>
              <a:rPr lang="fr-BE" b="1" dirty="0"/>
              <a:t>7 principales thématiques</a:t>
            </a:r>
            <a:r>
              <a:rPr lang="fr-BE" dirty="0"/>
              <a:t> sur lesquelles travailler :</a:t>
            </a:r>
          </a:p>
          <a:p>
            <a:pPr marL="457200" indent="-457200" algn="l">
              <a:buAutoNum type="arabicPeriod"/>
            </a:pPr>
            <a:r>
              <a:rPr lang="fr-BE" dirty="0"/>
              <a:t>L’alimentation </a:t>
            </a:r>
          </a:p>
          <a:p>
            <a:pPr marL="457200" indent="-457200" algn="l">
              <a:buAutoNum type="arabicPeriod"/>
            </a:pPr>
            <a:r>
              <a:rPr lang="fr-BE" dirty="0"/>
              <a:t>La consommation rationnelle de médicaments/les assuétudes/ la santé mentale → L’accès aux soins</a:t>
            </a:r>
          </a:p>
          <a:p>
            <a:pPr marL="457200" indent="-457200" algn="l">
              <a:buAutoNum type="arabicPeriod"/>
            </a:pPr>
            <a:r>
              <a:rPr lang="fr-BE" dirty="0"/>
              <a:t>La santé </a:t>
            </a:r>
            <a:r>
              <a:rPr lang="fr-BE" dirty="0" smtClean="0"/>
              <a:t>bucco </a:t>
            </a:r>
            <a:r>
              <a:rPr lang="fr-BE" dirty="0"/>
              <a:t>dentaire</a:t>
            </a:r>
          </a:p>
          <a:p>
            <a:pPr marL="457200" indent="-457200" algn="l">
              <a:buAutoNum type="arabicPeriod"/>
            </a:pPr>
            <a:r>
              <a:rPr lang="fr-BE" dirty="0"/>
              <a:t>Le sport et le bien-être. </a:t>
            </a:r>
          </a:p>
          <a:p>
            <a:pPr marL="457200" indent="-457200" algn="l">
              <a:buAutoNum type="arabicPeriod"/>
            </a:pPr>
            <a:r>
              <a:rPr lang="fr-BE" dirty="0"/>
              <a:t>Diabète et maladies cardiovasculaires</a:t>
            </a:r>
          </a:p>
          <a:p>
            <a:pPr marL="457200" indent="-457200" algn="l">
              <a:buAutoNum type="arabicPeriod"/>
            </a:pPr>
            <a:r>
              <a:rPr lang="fr-BE" dirty="0"/>
              <a:t>Les maladies sexuellement transmissibles</a:t>
            </a:r>
          </a:p>
          <a:p>
            <a:pPr marL="457200" indent="-457200" algn="l">
              <a:buAutoNum type="arabicPeriod"/>
            </a:pPr>
            <a:r>
              <a:rPr lang="fr-BE" dirty="0"/>
              <a:t>Le recours prioritaire à la médecine générale en </a:t>
            </a:r>
            <a:r>
              <a:rPr lang="fr-BE" dirty="0" smtClean="0"/>
              <a:t>opposition </a:t>
            </a:r>
            <a:r>
              <a:rPr lang="fr-BE" dirty="0"/>
              <a:t>aux services d’urgence des hôpitaux</a:t>
            </a:r>
            <a:br>
              <a:rPr lang="fr-BE" dirty="0"/>
            </a:br>
            <a:endParaRPr lang="fr-BE" b="1" dirty="0">
              <a:solidFill>
                <a:srgbClr val="7030A0"/>
              </a:solidFill>
            </a:endParaRPr>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 y="785812"/>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48695"/>
            <a:ext cx="11561884"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951891" y="1520825"/>
            <a:ext cx="8598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BE" altLang="fr-FR" dirty="0" smtClean="0">
                <a:solidFill>
                  <a:srgbClr val="000000"/>
                </a:solidFill>
              </a:rPr>
              <a:t> Projets de santé communautaire</a:t>
            </a:r>
            <a:endParaRPr lang="fr-BE" altLang="fr-FR"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06493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endParaRPr lang="fr-BE" dirty="0"/>
          </a:p>
        </p:txBody>
      </p:sp>
      <p:sp>
        <p:nvSpPr>
          <p:cNvPr id="3" name="Sous-titre 2"/>
          <p:cNvSpPr>
            <a:spLocks noGrp="1"/>
          </p:cNvSpPr>
          <p:nvPr>
            <p:ph type="subTitle" idx="1"/>
          </p:nvPr>
        </p:nvSpPr>
        <p:spPr>
          <a:xfrm>
            <a:off x="237392" y="2565399"/>
            <a:ext cx="11324492" cy="3649713"/>
          </a:xfrm>
        </p:spPr>
        <p:txBody>
          <a:bodyPr>
            <a:normAutofit fontScale="92500"/>
          </a:bodyPr>
          <a:lstStyle/>
          <a:p>
            <a:pPr algn="l"/>
            <a:r>
              <a:rPr lang="fr-FR" b="1" dirty="0"/>
              <a:t>Actions </a:t>
            </a:r>
            <a:endParaRPr lang="fr-BE" dirty="0"/>
          </a:p>
          <a:p>
            <a:pPr algn="l"/>
            <a:r>
              <a:rPr lang="fr-FR" b="1" dirty="0"/>
              <a:t>Alimentation</a:t>
            </a:r>
            <a:endParaRPr lang="fr-BE" dirty="0"/>
          </a:p>
          <a:p>
            <a:pPr marL="342900" lvl="0" indent="-342900" algn="l">
              <a:buFont typeface="Arial" panose="020B0604020202020204" pitchFamily="34" charset="0"/>
              <a:buChar char="•"/>
            </a:pPr>
            <a:r>
              <a:rPr lang="fr-FR" dirty="0"/>
              <a:t>Réalisation d’un questionnaire en groupe sur les représentations et les habitudes alimentaires</a:t>
            </a:r>
            <a:endParaRPr lang="fr-BE" dirty="0"/>
          </a:p>
          <a:p>
            <a:pPr marL="342900" lvl="0" indent="-342900" algn="l">
              <a:buFont typeface="Arial" panose="020B0604020202020204" pitchFamily="34" charset="0"/>
              <a:buChar char="•"/>
            </a:pPr>
            <a:r>
              <a:rPr lang="fr-FR" dirty="0"/>
              <a:t>Enquête « Alimentation » menée auprès des publics des partenaires</a:t>
            </a:r>
            <a:endParaRPr lang="fr-BE" dirty="0"/>
          </a:p>
          <a:p>
            <a:pPr marL="342900" lvl="0" indent="-342900" algn="l">
              <a:buFont typeface="Arial" panose="020B0604020202020204" pitchFamily="34" charset="0"/>
              <a:buChar char="•"/>
            </a:pPr>
            <a:r>
              <a:rPr lang="fr-FR" dirty="0"/>
              <a:t>Analyse des résultats</a:t>
            </a:r>
            <a:endParaRPr lang="fr-BE" dirty="0"/>
          </a:p>
          <a:p>
            <a:pPr marL="342900" lvl="0" indent="-342900" algn="l">
              <a:buFont typeface="Arial" panose="020B0604020202020204" pitchFamily="34" charset="0"/>
              <a:buChar char="•"/>
            </a:pPr>
            <a:r>
              <a:rPr lang="fr-FR" dirty="0"/>
              <a:t>Création du sous-groupe Alimentation →  élaboration d’une formation sur mesure avec </a:t>
            </a:r>
            <a:r>
              <a:rPr lang="fr-FR" dirty="0" err="1"/>
              <a:t>l’asbl</a:t>
            </a:r>
            <a:r>
              <a:rPr lang="fr-FR" dirty="0"/>
              <a:t> Rencontre des Continents pour outiller les partenaires de la coordination sociale afin qu’ils puissent inscrire dans le long terme des ateliers et/ou réflexions avec leurs publics autour de l’alimentation.</a:t>
            </a:r>
            <a:endParaRPr lang="fr-BE" dirty="0"/>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 y="785812"/>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48695"/>
            <a:ext cx="11561884"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951891" y="1520825"/>
            <a:ext cx="8598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BE" altLang="fr-FR" dirty="0" smtClean="0">
                <a:solidFill>
                  <a:srgbClr val="000000"/>
                </a:solidFill>
              </a:rPr>
              <a:t> Projets de santé communautaire</a:t>
            </a:r>
            <a:endParaRPr lang="fr-BE" altLang="fr-FR"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121534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endParaRPr lang="fr-BE" dirty="0"/>
          </a:p>
        </p:txBody>
      </p:sp>
      <p:sp>
        <p:nvSpPr>
          <p:cNvPr id="3" name="Sous-titre 2"/>
          <p:cNvSpPr>
            <a:spLocks noGrp="1"/>
          </p:cNvSpPr>
          <p:nvPr>
            <p:ph type="subTitle" idx="1"/>
          </p:nvPr>
        </p:nvSpPr>
        <p:spPr>
          <a:xfrm>
            <a:off x="237392" y="2565399"/>
            <a:ext cx="11324492" cy="3649713"/>
          </a:xfrm>
        </p:spPr>
        <p:txBody>
          <a:bodyPr>
            <a:normAutofit/>
          </a:bodyPr>
          <a:lstStyle/>
          <a:p>
            <a:pPr algn="l"/>
            <a:r>
              <a:rPr lang="fr-BE" b="1" dirty="0" smtClean="0"/>
              <a:t>L’accès à la santé</a:t>
            </a:r>
          </a:p>
          <a:p>
            <a:pPr marL="342900" indent="-342900" algn="l">
              <a:buFontTx/>
              <a:buChar char="-"/>
            </a:pPr>
            <a:r>
              <a:rPr lang="fr-BE" dirty="0" smtClean="0"/>
              <a:t>Trois ateliers/focus groupe</a:t>
            </a:r>
          </a:p>
          <a:p>
            <a:pPr marL="342900" indent="-342900" algn="l">
              <a:buFontTx/>
              <a:buChar char="-"/>
            </a:pPr>
            <a:r>
              <a:rPr lang="fr-BE" dirty="0" smtClean="0"/>
              <a:t>Analyse </a:t>
            </a:r>
            <a:r>
              <a:rPr lang="fr-BE" smtClean="0"/>
              <a:t>et recommandations </a:t>
            </a:r>
            <a:endParaRPr lang="fr-BE" dirty="0" smtClean="0"/>
          </a:p>
          <a:p>
            <a:pPr marL="800100" lvl="1" indent="-342900" algn="l">
              <a:buFontTx/>
              <a:buChar char="-"/>
            </a:pPr>
            <a:r>
              <a:rPr lang="fr-BE" dirty="0" smtClean="0"/>
              <a:t>Relations au sein de l’institution CPAS</a:t>
            </a:r>
          </a:p>
          <a:p>
            <a:pPr marL="800100" lvl="1" indent="-342900" algn="l">
              <a:buFontTx/>
              <a:buChar char="-"/>
            </a:pPr>
            <a:r>
              <a:rPr lang="fr-BE" dirty="0" smtClean="0"/>
              <a:t>Ateliers et groupes de parole</a:t>
            </a:r>
          </a:p>
          <a:p>
            <a:pPr marL="800100" lvl="1" indent="-342900" algn="l">
              <a:buFontTx/>
              <a:buChar char="-"/>
            </a:pPr>
            <a:r>
              <a:rPr lang="fr-BE" dirty="0" smtClean="0"/>
              <a:t>Relations médecins – pharmaciens</a:t>
            </a:r>
          </a:p>
          <a:p>
            <a:pPr marL="800100" lvl="1" indent="-342900" algn="l">
              <a:buFontTx/>
              <a:buChar char="-"/>
            </a:pPr>
            <a:r>
              <a:rPr lang="fr-BE" dirty="0" err="1" smtClean="0"/>
              <a:t>Etc</a:t>
            </a:r>
            <a:r>
              <a:rPr lang="fr-BE" dirty="0" smtClean="0"/>
              <a:t>,</a:t>
            </a:r>
          </a:p>
          <a:p>
            <a:endParaRPr lang="fr-BE" dirty="0"/>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 y="785812"/>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48695"/>
            <a:ext cx="11561884"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951891" y="1520825"/>
            <a:ext cx="8598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BE" altLang="fr-FR" dirty="0" smtClean="0">
                <a:solidFill>
                  <a:srgbClr val="000000"/>
                </a:solidFill>
              </a:rPr>
              <a:t> Projets de santé communautaire</a:t>
            </a:r>
            <a:endParaRPr lang="fr-BE" altLang="fr-FR"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97319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endParaRPr lang="fr-BE" dirty="0"/>
          </a:p>
        </p:txBody>
      </p:sp>
      <p:sp>
        <p:nvSpPr>
          <p:cNvPr id="3" name="Sous-titre 2"/>
          <p:cNvSpPr>
            <a:spLocks noGrp="1"/>
          </p:cNvSpPr>
          <p:nvPr>
            <p:ph type="subTitle" idx="1"/>
          </p:nvPr>
        </p:nvSpPr>
        <p:spPr>
          <a:xfrm>
            <a:off x="237392" y="2565399"/>
            <a:ext cx="11324492" cy="3649713"/>
          </a:xfrm>
        </p:spPr>
        <p:txBody>
          <a:bodyPr>
            <a:normAutofit lnSpcReduction="10000"/>
          </a:bodyPr>
          <a:lstStyle/>
          <a:p>
            <a:pPr algn="l"/>
            <a:r>
              <a:rPr lang="fr-BE" sz="2000" b="1" u="sng" dirty="0"/>
              <a:t>Membres actifs</a:t>
            </a:r>
            <a:r>
              <a:rPr lang="fr-BE" sz="2000" dirty="0"/>
              <a:t> : </a:t>
            </a:r>
            <a:r>
              <a:rPr lang="fr-FR" sz="1400" dirty="0"/>
              <a:t>Cellule scolaire et Jeunesse, CEMO,</a:t>
            </a:r>
            <a:r>
              <a:rPr lang="fr-BE" sz="1400" dirty="0"/>
              <a:t> CFBI, CIFA, CPAS-service juridique, </a:t>
            </a:r>
            <a:r>
              <a:rPr lang="fr-FR" sz="1400" dirty="0"/>
              <a:t>Hispano Belga, Lire et Ecrire, Maison de l’emploi et de la formation, Médecins du monde, Resto du cœur, SESO, Service Justice de Proximité </a:t>
            </a:r>
            <a:endParaRPr lang="fr-BE" sz="1400" dirty="0"/>
          </a:p>
          <a:p>
            <a:pPr algn="l"/>
            <a:r>
              <a:rPr lang="fr-FR" b="1" u="sng" dirty="0"/>
              <a:t>Actions - moyens</a:t>
            </a:r>
            <a:endParaRPr lang="fr-BE" dirty="0"/>
          </a:p>
          <a:p>
            <a:pPr marL="342900" lvl="0" indent="-342900" algn="l">
              <a:buFont typeface="Arial" panose="020B0604020202020204" pitchFamily="34" charset="0"/>
              <a:buChar char="•"/>
            </a:pPr>
            <a:r>
              <a:rPr lang="fr-FR" dirty="0"/>
              <a:t>Création d’un document multilingue d’informations claires relatif aux aides médicales urgentes pour les personnes sans titre de séjour, octroyées par le CPAS. </a:t>
            </a:r>
            <a:endParaRPr lang="fr-BE" dirty="0"/>
          </a:p>
          <a:p>
            <a:pPr marL="342900" lvl="0" indent="-342900" algn="l">
              <a:buFont typeface="Arial" panose="020B0604020202020204" pitchFamily="34" charset="0"/>
              <a:buChar char="•"/>
            </a:pPr>
            <a:r>
              <a:rPr lang="fr-FR" dirty="0"/>
              <a:t>Suite à la régularisation 2009, création et diffusion d’une brochure d’information générale à destination des personnes récemment régularisées (nouvelles démarches administratives liées à ce changement de statut)</a:t>
            </a:r>
            <a:endParaRPr lang="fr-BE" dirty="0"/>
          </a:p>
          <a:p>
            <a:pPr marL="342900" lvl="0" indent="-342900" algn="l">
              <a:buFont typeface="Arial" panose="020B0604020202020204" pitchFamily="34" charset="0"/>
              <a:buChar char="•"/>
            </a:pPr>
            <a:r>
              <a:rPr lang="fr-FR" dirty="0"/>
              <a:t>Organisation de séances d’information collectives sur les droits et devoirs, le logement et la formation.</a:t>
            </a:r>
            <a:endParaRPr lang="fr-BE" dirty="0"/>
          </a:p>
          <a:p>
            <a:pPr algn="l"/>
            <a:endParaRPr lang="fr-BE" dirty="0"/>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 y="785812"/>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48695"/>
            <a:ext cx="11561884"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951891" y="1520825"/>
            <a:ext cx="8598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BE" altLang="fr-FR" dirty="0" smtClean="0">
                <a:solidFill>
                  <a:srgbClr val="000000"/>
                </a:solidFill>
              </a:rPr>
              <a:t> Focus Migrations</a:t>
            </a:r>
            <a:endParaRPr lang="fr-BE" altLang="fr-FR"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26791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endParaRPr lang="fr-BE" dirty="0"/>
          </a:p>
        </p:txBody>
      </p:sp>
      <p:sp>
        <p:nvSpPr>
          <p:cNvPr id="3" name="Sous-titre 2"/>
          <p:cNvSpPr>
            <a:spLocks noGrp="1"/>
          </p:cNvSpPr>
          <p:nvPr>
            <p:ph type="subTitle" idx="1"/>
          </p:nvPr>
        </p:nvSpPr>
        <p:spPr>
          <a:xfrm>
            <a:off x="246185" y="2963861"/>
            <a:ext cx="10421815" cy="2293939"/>
          </a:xfrm>
        </p:spPr>
        <p:txBody>
          <a:bodyPr/>
          <a:lstStyle/>
          <a:p>
            <a:pPr marL="342900" indent="-342900" algn="l">
              <a:buFont typeface="Arial" panose="020B0604020202020204" pitchFamily="34" charset="0"/>
              <a:buChar char="•"/>
            </a:pPr>
            <a:r>
              <a:rPr lang="fr-BE" altLang="fr-FR" dirty="0" smtClean="0">
                <a:latin typeface="Calibri" panose="020F0502020204030204" pitchFamily="34" charset="0"/>
                <a:ea typeface="Calibri" panose="020F0502020204030204" pitchFamily="34" charset="0"/>
                <a:cs typeface="Times New Roman" panose="02020603050405020304" pitchFamily="18" charset="0"/>
              </a:rPr>
              <a:t>Dès les années 1980 : rencontres spontanées des travailleurs sociaux présents sur le territoire et  soutenues par le Président du CPAS de l’époque :  Albert </a:t>
            </a:r>
            <a:r>
              <a:rPr lang="fr-BE" altLang="fr-FR" dirty="0" err="1" smtClean="0">
                <a:latin typeface="Calibri" panose="020F0502020204030204" pitchFamily="34" charset="0"/>
                <a:ea typeface="Calibri" panose="020F0502020204030204" pitchFamily="34" charset="0"/>
                <a:cs typeface="Times New Roman" panose="02020603050405020304" pitchFamily="18" charset="0"/>
              </a:rPr>
              <a:t>Eylenbosch</a:t>
            </a:r>
            <a:r>
              <a:rPr lang="fr-BE" altLang="fr-FR" dirty="0" smtClean="0">
                <a:latin typeface="Calibri" panose="020F0502020204030204" pitchFamily="34" charset="0"/>
                <a:ea typeface="Calibri" panose="020F0502020204030204" pitchFamily="34" charset="0"/>
                <a:cs typeface="Times New Roman" panose="02020603050405020304" pitchFamily="18" charset="0"/>
              </a:rPr>
              <a:t>.</a:t>
            </a:r>
          </a:p>
          <a:p>
            <a:pPr algn="l"/>
            <a:r>
              <a:rPr lang="fr-BE" dirty="0" smtClean="0"/>
              <a:t>                    Les acteurs de se terrain ont besoin de se connaître</a:t>
            </a:r>
          </a:p>
          <a:p>
            <a:pPr algn="l"/>
            <a:endParaRPr lang="fr-BE" dirty="0"/>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 y="785812"/>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ChangeArrowheads="1"/>
          </p:cNvSpPr>
          <p:nvPr/>
        </p:nvSpPr>
        <p:spPr bwMode="auto">
          <a:xfrm>
            <a:off x="149225" y="3492500"/>
            <a:ext cx="83534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fr-BE" altLang="fr-FR" sz="1800"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buFontTx/>
              <a:buNone/>
            </a:pPr>
            <a:endParaRPr lang="fr-BE" altLang="fr-FR" sz="1800" dirty="0">
              <a:latin typeface="Calibri" panose="020F0502020204030204" pitchFamily="34" charset="0"/>
              <a:ea typeface="Calibri" panose="020F0502020204030204" pitchFamily="34" charset="0"/>
              <a:cs typeface="Times New Roman" panose="02020603050405020304" pitchFamily="18" charset="0"/>
            </a:endParaRPr>
          </a:p>
          <a:p>
            <a:pPr>
              <a:spcBef>
                <a:spcPct val="0"/>
              </a:spcBef>
              <a:buFontTx/>
              <a:buNone/>
            </a:pPr>
            <a:endParaRPr lang="fr-BE" altLang="fr-FR" sz="1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98537"/>
            <a:ext cx="11561884"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951891" y="1520825"/>
            <a:ext cx="859887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BE" altLang="fr-FR" dirty="0" smtClean="0"/>
              <a:t>Historique de la Coordination Sociale</a:t>
            </a:r>
          </a:p>
          <a:p>
            <a:pPr algn="ctr">
              <a:spcBef>
                <a:spcPct val="0"/>
              </a:spcBef>
              <a:buFontTx/>
              <a:buNone/>
            </a:pPr>
            <a:r>
              <a:rPr lang="fr-BE" altLang="fr-FR" sz="2400" dirty="0" smtClean="0"/>
              <a:t>Le travail en réseau à Saint-Gilles, </a:t>
            </a:r>
          </a:p>
          <a:p>
            <a:pPr algn="ctr">
              <a:spcBef>
                <a:spcPct val="0"/>
              </a:spcBef>
              <a:buFontTx/>
              <a:buNone/>
            </a:pPr>
            <a:r>
              <a:rPr lang="fr-BE" altLang="fr-FR" sz="2400" dirty="0" smtClean="0"/>
              <a:t>une longue histoire</a:t>
            </a:r>
            <a:endParaRPr lang="fr-BE" altLang="fr-FR" sz="2400" dirty="0"/>
          </a:p>
        </p:txBody>
      </p:sp>
      <p:sp>
        <p:nvSpPr>
          <p:cNvPr id="16" name="Flèche droite 15"/>
          <p:cNvSpPr/>
          <p:nvPr/>
        </p:nvSpPr>
        <p:spPr>
          <a:xfrm>
            <a:off x="457200" y="422030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13" name="Image 12"/>
          <p:cNvPicPr>
            <a:picLocks noChangeAspect="1"/>
          </p:cNvPicPr>
          <p:nvPr/>
        </p:nvPicPr>
        <p:blipFill>
          <a:blip r:embed="rId5"/>
          <a:stretch>
            <a:fillRect/>
          </a:stretch>
        </p:blipFill>
        <p:spPr>
          <a:xfrm>
            <a:off x="1697744" y="4762501"/>
            <a:ext cx="9864140" cy="1422400"/>
          </a:xfrm>
          <a:prstGeom prst="rect">
            <a:avLst/>
          </a:prstGeom>
        </p:spPr>
      </p:pic>
      <p:pic>
        <p:nvPicPr>
          <p:cNvPr id="14" name="Image 13"/>
          <p:cNvPicPr>
            <a:picLocks noChangeAspect="1"/>
          </p:cNvPicPr>
          <p:nvPr/>
        </p:nvPicPr>
        <p:blipFill>
          <a:blip r:embed="rId6"/>
          <a:stretch>
            <a:fillRect/>
          </a:stretch>
        </p:blipFill>
        <p:spPr>
          <a:xfrm>
            <a:off x="7898284" y="6259210"/>
            <a:ext cx="3663600" cy="276633"/>
          </a:xfrm>
          <a:prstGeom prst="rect">
            <a:avLst/>
          </a:prstGeom>
        </p:spPr>
      </p:pic>
    </p:spTree>
    <p:extLst>
      <p:ext uri="{BB962C8B-B14F-4D97-AF65-F5344CB8AC3E}">
        <p14:creationId xmlns:p14="http://schemas.microsoft.com/office/powerpoint/2010/main" val="27604699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endParaRPr lang="fr-BE" dirty="0"/>
          </a:p>
        </p:txBody>
      </p:sp>
      <p:sp>
        <p:nvSpPr>
          <p:cNvPr id="3" name="Sous-titre 2"/>
          <p:cNvSpPr>
            <a:spLocks noGrp="1"/>
          </p:cNvSpPr>
          <p:nvPr>
            <p:ph type="subTitle" idx="1"/>
          </p:nvPr>
        </p:nvSpPr>
        <p:spPr>
          <a:xfrm>
            <a:off x="237392" y="2565399"/>
            <a:ext cx="11324492" cy="3649713"/>
          </a:xfrm>
        </p:spPr>
        <p:txBody>
          <a:bodyPr>
            <a:normAutofit/>
          </a:bodyPr>
          <a:lstStyle/>
          <a:p>
            <a:pPr marL="342900" lvl="0" indent="-342900" algn="l">
              <a:buFont typeface="Arial" panose="020B0604020202020204" pitchFamily="34" charset="0"/>
              <a:buChar char="•"/>
            </a:pPr>
            <a:r>
              <a:rPr lang="fr-FR" dirty="0"/>
              <a:t>Création d’une nouvelle brochure destinée à tout nouvel arrivant à Saint-Gilles (avec une attention particulière pour les migrants). Elle donne les informations pratiques du vivre en Belgique et les services saint-gillois pouvant les aider à différents niveaux.  </a:t>
            </a:r>
            <a:endParaRPr lang="fr-BE" dirty="0"/>
          </a:p>
          <a:p>
            <a:pPr algn="l"/>
            <a:r>
              <a:rPr lang="fr-FR" dirty="0"/>
              <a:t> </a:t>
            </a:r>
            <a:r>
              <a:rPr lang="fr-FR" dirty="0" smtClean="0"/>
              <a:t>    Elle </a:t>
            </a:r>
            <a:r>
              <a:rPr lang="fr-FR" dirty="0"/>
              <a:t>pourrait également être accompagnée de séances d’informations thématiques.</a:t>
            </a:r>
            <a:endParaRPr lang="fr-BE" dirty="0"/>
          </a:p>
          <a:p>
            <a:pPr marL="342900" indent="-342900" algn="l">
              <a:buFont typeface="Arial" panose="020B0604020202020204" pitchFamily="34" charset="0"/>
              <a:buChar char="•"/>
            </a:pPr>
            <a:r>
              <a:rPr lang="fr-FR" dirty="0" smtClean="0"/>
              <a:t>Réflexions </a:t>
            </a:r>
            <a:r>
              <a:rPr lang="fr-FR" dirty="0"/>
              <a:t>plus </a:t>
            </a:r>
            <a:r>
              <a:rPr lang="fr-FR" dirty="0" smtClean="0"/>
              <a:t>générales + rencontres d’experts sur les questions choisies par les membres.  Exemple : modèle </a:t>
            </a:r>
            <a:r>
              <a:rPr lang="fr-FR" dirty="0"/>
              <a:t>d’accueil des </a:t>
            </a:r>
            <a:r>
              <a:rPr lang="fr-FR" dirty="0" smtClean="0"/>
              <a:t>réfugiés (ex : </a:t>
            </a:r>
            <a:r>
              <a:rPr lang="fr-FR" dirty="0" err="1" smtClean="0"/>
              <a:t>Medimmigrant</a:t>
            </a:r>
            <a:r>
              <a:rPr lang="fr-FR" dirty="0" smtClean="0"/>
              <a:t>), l’aide médicale urgente, les droits des migrants …</a:t>
            </a:r>
            <a:endParaRPr lang="fr-BE" dirty="0"/>
          </a:p>
          <a:p>
            <a:pPr marL="342900" indent="-342900" algn="l">
              <a:buFont typeface="Arial" panose="020B0604020202020204" pitchFamily="34" charset="0"/>
              <a:buChar char="•"/>
            </a:pPr>
            <a:endParaRPr lang="fr-BE" dirty="0"/>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 y="785812"/>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48695"/>
            <a:ext cx="11561884"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951891" y="1520825"/>
            <a:ext cx="8598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BE" altLang="fr-FR" dirty="0" smtClean="0">
                <a:solidFill>
                  <a:srgbClr val="000000"/>
                </a:solidFill>
              </a:rPr>
              <a:t> Focus Migrations</a:t>
            </a:r>
            <a:endParaRPr lang="fr-BE" altLang="fr-FR"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02966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endParaRPr lang="fr-BE" dirty="0"/>
          </a:p>
        </p:txBody>
      </p:sp>
      <p:sp>
        <p:nvSpPr>
          <p:cNvPr id="3" name="Sous-titre 2"/>
          <p:cNvSpPr>
            <a:spLocks noGrp="1"/>
          </p:cNvSpPr>
          <p:nvPr>
            <p:ph type="subTitle" idx="1"/>
          </p:nvPr>
        </p:nvSpPr>
        <p:spPr>
          <a:xfrm>
            <a:off x="237392" y="2978618"/>
            <a:ext cx="11324492" cy="3236494"/>
          </a:xfrm>
        </p:spPr>
        <p:txBody>
          <a:bodyPr>
            <a:normAutofit/>
          </a:bodyPr>
          <a:lstStyle/>
          <a:p>
            <a:pPr algn="l"/>
            <a:endParaRPr lang="fr-BE" dirty="0" smtClean="0">
              <a:solidFill>
                <a:schemeClr val="bg2">
                  <a:lumMod val="50000"/>
                </a:schemeClr>
              </a:solidFill>
            </a:endParaRPr>
          </a:p>
          <a:p>
            <a:pPr algn="l"/>
            <a:r>
              <a:rPr lang="fr-BE" dirty="0" smtClean="0">
                <a:solidFill>
                  <a:schemeClr val="bg2">
                    <a:lumMod val="50000"/>
                  </a:schemeClr>
                </a:solidFill>
              </a:rPr>
              <a:t>Bourse aux </a:t>
            </a:r>
          </a:p>
          <a:p>
            <a:pPr algn="l"/>
            <a:r>
              <a:rPr lang="fr-BE" dirty="0" smtClean="0">
                <a:solidFill>
                  <a:schemeClr val="bg2">
                    <a:lumMod val="50000"/>
                  </a:schemeClr>
                </a:solidFill>
              </a:rPr>
              <a:t>Associations</a:t>
            </a:r>
          </a:p>
          <a:p>
            <a:pPr algn="l"/>
            <a:r>
              <a:rPr lang="fr-BE" dirty="0" smtClean="0">
                <a:solidFill>
                  <a:schemeClr val="bg2">
                    <a:lumMod val="50000"/>
                  </a:schemeClr>
                </a:solidFill>
              </a:rPr>
              <a:t>Rencontre des</a:t>
            </a:r>
          </a:p>
          <a:p>
            <a:pPr algn="l"/>
            <a:r>
              <a:rPr lang="fr-BE" dirty="0" smtClean="0">
                <a:solidFill>
                  <a:schemeClr val="bg2">
                    <a:lumMod val="50000"/>
                  </a:schemeClr>
                </a:solidFill>
              </a:rPr>
              <a:t>Acteurs de </a:t>
            </a:r>
          </a:p>
          <a:p>
            <a:pPr algn="l"/>
            <a:r>
              <a:rPr lang="fr-BE" dirty="0" smtClean="0">
                <a:solidFill>
                  <a:schemeClr val="bg2">
                    <a:lumMod val="50000"/>
                  </a:schemeClr>
                </a:solidFill>
              </a:rPr>
              <a:t>terrain</a:t>
            </a:r>
            <a:endParaRPr lang="fr-BE" dirty="0">
              <a:solidFill>
                <a:schemeClr val="bg2">
                  <a:lumMod val="50000"/>
                </a:schemeClr>
              </a:solidFill>
            </a:endParaRPr>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 y="785812"/>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98537"/>
            <a:ext cx="11561884"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951891" y="1520825"/>
            <a:ext cx="8598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BE" altLang="fr-FR" dirty="0" smtClean="0">
                <a:solidFill>
                  <a:srgbClr val="000000"/>
                </a:solidFill>
              </a:rPr>
              <a:t> Et aujourd’hui …. Quelques exemples</a:t>
            </a:r>
            <a:endParaRPr lang="fr-BE" altLang="fr-FR"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 9"/>
          <p:cNvPicPr>
            <a:picLocks noChangeAspect="1"/>
          </p:cNvPicPr>
          <p:nvPr/>
        </p:nvPicPr>
        <p:blipFill>
          <a:blip r:embed="rId5"/>
          <a:stretch>
            <a:fillRect/>
          </a:stretch>
        </p:blipFill>
        <p:spPr>
          <a:xfrm>
            <a:off x="-167054" y="-93499"/>
            <a:ext cx="12359054" cy="7407862"/>
          </a:xfrm>
          <a:prstGeom prst="rect">
            <a:avLst/>
          </a:prstGeom>
        </p:spPr>
      </p:pic>
    </p:spTree>
    <p:extLst>
      <p:ext uri="{BB962C8B-B14F-4D97-AF65-F5344CB8AC3E}">
        <p14:creationId xmlns:p14="http://schemas.microsoft.com/office/powerpoint/2010/main" val="866027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endParaRPr lang="fr-BE" dirty="0"/>
          </a:p>
        </p:txBody>
      </p:sp>
      <p:sp>
        <p:nvSpPr>
          <p:cNvPr id="3" name="Sous-titre 2"/>
          <p:cNvSpPr>
            <a:spLocks noGrp="1"/>
          </p:cNvSpPr>
          <p:nvPr>
            <p:ph type="subTitle" idx="1"/>
          </p:nvPr>
        </p:nvSpPr>
        <p:spPr>
          <a:xfrm>
            <a:off x="237392" y="2978618"/>
            <a:ext cx="11324492" cy="3236494"/>
          </a:xfrm>
        </p:spPr>
        <p:txBody>
          <a:bodyPr>
            <a:normAutofit/>
          </a:bodyPr>
          <a:lstStyle/>
          <a:p>
            <a:pPr algn="l"/>
            <a:endParaRPr lang="fr-BE" dirty="0" smtClean="0">
              <a:solidFill>
                <a:schemeClr val="bg2">
                  <a:lumMod val="50000"/>
                </a:schemeClr>
              </a:solidFill>
            </a:endParaRPr>
          </a:p>
          <a:p>
            <a:pPr algn="l"/>
            <a:r>
              <a:rPr lang="fr-BE" dirty="0" smtClean="0">
                <a:solidFill>
                  <a:schemeClr val="bg2">
                    <a:lumMod val="50000"/>
                  </a:schemeClr>
                </a:solidFill>
              </a:rPr>
              <a:t>Bourse aux </a:t>
            </a:r>
          </a:p>
          <a:p>
            <a:pPr algn="l"/>
            <a:r>
              <a:rPr lang="fr-BE" dirty="0" smtClean="0">
                <a:solidFill>
                  <a:schemeClr val="bg2">
                    <a:lumMod val="50000"/>
                  </a:schemeClr>
                </a:solidFill>
              </a:rPr>
              <a:t>Associations</a:t>
            </a:r>
          </a:p>
          <a:p>
            <a:pPr algn="l"/>
            <a:r>
              <a:rPr lang="fr-BE" dirty="0" smtClean="0">
                <a:solidFill>
                  <a:schemeClr val="bg2">
                    <a:lumMod val="50000"/>
                  </a:schemeClr>
                </a:solidFill>
              </a:rPr>
              <a:t>Rencontre des</a:t>
            </a:r>
          </a:p>
          <a:p>
            <a:pPr algn="l"/>
            <a:r>
              <a:rPr lang="fr-BE" dirty="0" smtClean="0">
                <a:solidFill>
                  <a:schemeClr val="bg2">
                    <a:lumMod val="50000"/>
                  </a:schemeClr>
                </a:solidFill>
              </a:rPr>
              <a:t>Acteurs de </a:t>
            </a:r>
          </a:p>
          <a:p>
            <a:pPr algn="l"/>
            <a:r>
              <a:rPr lang="fr-BE" dirty="0" smtClean="0">
                <a:solidFill>
                  <a:schemeClr val="bg2">
                    <a:lumMod val="50000"/>
                  </a:schemeClr>
                </a:solidFill>
              </a:rPr>
              <a:t>terrain</a:t>
            </a:r>
            <a:endParaRPr lang="fr-BE" dirty="0">
              <a:solidFill>
                <a:schemeClr val="bg2">
                  <a:lumMod val="50000"/>
                </a:schemeClr>
              </a:solidFill>
            </a:endParaRPr>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 y="785812"/>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98537"/>
            <a:ext cx="11561884"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951891" y="1520825"/>
            <a:ext cx="8598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BE" altLang="fr-FR" dirty="0" smtClean="0">
                <a:solidFill>
                  <a:srgbClr val="000000"/>
                </a:solidFill>
              </a:rPr>
              <a:t> Et aujourd’hui …. Quelques exemples</a:t>
            </a:r>
            <a:endParaRPr lang="fr-BE" altLang="fr-FR"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3" name="Imag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38" y="-79131"/>
            <a:ext cx="11887200" cy="6937131"/>
          </a:xfrm>
          <a:prstGeom prst="rect">
            <a:avLst/>
          </a:prstGeom>
        </p:spPr>
      </p:pic>
    </p:spTree>
    <p:extLst>
      <p:ext uri="{BB962C8B-B14F-4D97-AF65-F5344CB8AC3E}">
        <p14:creationId xmlns:p14="http://schemas.microsoft.com/office/powerpoint/2010/main" val="836688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endParaRPr lang="fr-BE" dirty="0"/>
          </a:p>
        </p:txBody>
      </p:sp>
      <p:sp>
        <p:nvSpPr>
          <p:cNvPr id="3" name="Sous-titre 2"/>
          <p:cNvSpPr>
            <a:spLocks noGrp="1"/>
          </p:cNvSpPr>
          <p:nvPr>
            <p:ph type="subTitle" idx="1"/>
          </p:nvPr>
        </p:nvSpPr>
        <p:spPr>
          <a:xfrm>
            <a:off x="237392" y="2978618"/>
            <a:ext cx="11324492" cy="3236494"/>
          </a:xfrm>
        </p:spPr>
        <p:txBody>
          <a:bodyPr>
            <a:normAutofit fontScale="92500" lnSpcReduction="10000"/>
          </a:bodyPr>
          <a:lstStyle/>
          <a:p>
            <a:pPr algn="l"/>
            <a:r>
              <a:rPr lang="fr-BE" dirty="0" smtClean="0">
                <a:solidFill>
                  <a:schemeClr val="bg2">
                    <a:lumMod val="50000"/>
                  </a:schemeClr>
                </a:solidFill>
              </a:rPr>
              <a:t>Colloque </a:t>
            </a:r>
          </a:p>
          <a:p>
            <a:pPr algn="l"/>
            <a:r>
              <a:rPr lang="fr-BE" dirty="0" smtClean="0">
                <a:solidFill>
                  <a:schemeClr val="bg2">
                    <a:lumMod val="50000"/>
                  </a:schemeClr>
                </a:solidFill>
              </a:rPr>
              <a:t>Rassemblant </a:t>
            </a:r>
          </a:p>
          <a:p>
            <a:pPr algn="l"/>
            <a:r>
              <a:rPr lang="fr-BE" dirty="0" smtClean="0">
                <a:solidFill>
                  <a:schemeClr val="bg2">
                    <a:lumMod val="50000"/>
                  </a:schemeClr>
                </a:solidFill>
              </a:rPr>
              <a:t>plus de 200 </a:t>
            </a:r>
          </a:p>
          <a:p>
            <a:pPr algn="l"/>
            <a:r>
              <a:rPr lang="fr-BE" dirty="0" smtClean="0">
                <a:solidFill>
                  <a:schemeClr val="bg2">
                    <a:lumMod val="50000"/>
                  </a:schemeClr>
                </a:solidFill>
              </a:rPr>
              <a:t>personnes. </a:t>
            </a:r>
          </a:p>
          <a:p>
            <a:pPr algn="l"/>
            <a:r>
              <a:rPr lang="fr-BE" dirty="0" smtClean="0">
                <a:solidFill>
                  <a:schemeClr val="bg2">
                    <a:lumMod val="50000"/>
                  </a:schemeClr>
                </a:solidFill>
              </a:rPr>
              <a:t>Pour lutter </a:t>
            </a:r>
          </a:p>
          <a:p>
            <a:pPr algn="l"/>
            <a:r>
              <a:rPr lang="fr-BE" dirty="0" smtClean="0">
                <a:solidFill>
                  <a:schemeClr val="bg2">
                    <a:lumMod val="50000"/>
                  </a:schemeClr>
                </a:solidFill>
              </a:rPr>
              <a:t>ensemble </a:t>
            </a:r>
          </a:p>
          <a:p>
            <a:pPr algn="l"/>
            <a:r>
              <a:rPr lang="fr-BE" dirty="0" smtClean="0">
                <a:solidFill>
                  <a:schemeClr val="bg2">
                    <a:lumMod val="50000"/>
                  </a:schemeClr>
                </a:solidFill>
              </a:rPr>
              <a:t>contre la sous </a:t>
            </a:r>
          </a:p>
          <a:p>
            <a:pPr algn="l"/>
            <a:r>
              <a:rPr lang="fr-BE" dirty="0" smtClean="0">
                <a:solidFill>
                  <a:schemeClr val="bg2">
                    <a:lumMod val="50000"/>
                  </a:schemeClr>
                </a:solidFill>
              </a:rPr>
              <a:t>protection sociale</a:t>
            </a:r>
          </a:p>
          <a:p>
            <a:pPr algn="l"/>
            <a:endParaRPr lang="fr-BE" dirty="0" smtClean="0">
              <a:solidFill>
                <a:schemeClr val="bg2">
                  <a:lumMod val="50000"/>
                </a:schemeClr>
              </a:solidFill>
            </a:endParaRPr>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 y="785812"/>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98537"/>
            <a:ext cx="11561884"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770063" y="1357265"/>
            <a:ext cx="950429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BE" altLang="fr-FR" sz="2800" dirty="0" smtClean="0">
                <a:solidFill>
                  <a:srgbClr val="000000"/>
                </a:solidFill>
              </a:rPr>
              <a:t>Quelques exemples rencontres et réflexion, laboratoire social</a:t>
            </a:r>
            <a:endParaRPr lang="fr-BE" altLang="fr-FR" sz="2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5" name="Imag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40476" y="2286001"/>
            <a:ext cx="8721407" cy="4286250"/>
          </a:xfrm>
          <a:prstGeom prst="rect">
            <a:avLst/>
          </a:prstGeom>
        </p:spPr>
      </p:pic>
    </p:spTree>
    <p:extLst>
      <p:ext uri="{BB962C8B-B14F-4D97-AF65-F5344CB8AC3E}">
        <p14:creationId xmlns:p14="http://schemas.microsoft.com/office/powerpoint/2010/main" val="39579527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endParaRPr lang="fr-BE" dirty="0"/>
          </a:p>
        </p:txBody>
      </p:sp>
      <p:sp>
        <p:nvSpPr>
          <p:cNvPr id="3" name="Sous-titre 2"/>
          <p:cNvSpPr>
            <a:spLocks noGrp="1"/>
          </p:cNvSpPr>
          <p:nvPr>
            <p:ph type="subTitle" idx="1"/>
          </p:nvPr>
        </p:nvSpPr>
        <p:spPr>
          <a:xfrm>
            <a:off x="12192000" y="7035052"/>
            <a:ext cx="11324492" cy="3236494"/>
          </a:xfrm>
        </p:spPr>
        <p:txBody>
          <a:bodyPr>
            <a:normAutofit/>
          </a:bodyPr>
          <a:lstStyle/>
          <a:p>
            <a:pPr algn="l"/>
            <a:endParaRPr lang="fr-BE" dirty="0" smtClean="0">
              <a:solidFill>
                <a:schemeClr val="bg2">
                  <a:lumMod val="50000"/>
                </a:schemeClr>
              </a:solidFill>
            </a:endParaRPr>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 y="785812"/>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98537"/>
            <a:ext cx="11561884"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951891" y="1520825"/>
            <a:ext cx="8598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BE" altLang="fr-FR" dirty="0" smtClean="0">
                <a:solidFill>
                  <a:srgbClr val="000000"/>
                </a:solidFill>
              </a:rPr>
              <a:t> </a:t>
            </a:r>
            <a:endParaRPr lang="fr-BE" altLang="fr-FR"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5775" y="27156"/>
            <a:ext cx="9504000" cy="6336000"/>
          </a:xfrm>
          <a:prstGeom prst="rect">
            <a:avLst/>
          </a:prstGeom>
        </p:spPr>
      </p:pic>
    </p:spTree>
    <p:extLst>
      <p:ext uri="{BB962C8B-B14F-4D97-AF65-F5344CB8AC3E}">
        <p14:creationId xmlns:p14="http://schemas.microsoft.com/office/powerpoint/2010/main" val="21207823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endParaRPr lang="fr-BE" dirty="0"/>
          </a:p>
        </p:txBody>
      </p:sp>
      <p:sp>
        <p:nvSpPr>
          <p:cNvPr id="3" name="Sous-titre 2"/>
          <p:cNvSpPr>
            <a:spLocks noGrp="1"/>
          </p:cNvSpPr>
          <p:nvPr>
            <p:ph type="subTitle" idx="1"/>
          </p:nvPr>
        </p:nvSpPr>
        <p:spPr>
          <a:xfrm>
            <a:off x="10744200" y="6084276"/>
            <a:ext cx="817684" cy="130835"/>
          </a:xfrm>
        </p:spPr>
        <p:txBody>
          <a:bodyPr>
            <a:normAutofit fontScale="25000" lnSpcReduction="20000"/>
          </a:bodyPr>
          <a:lstStyle/>
          <a:p>
            <a:pPr algn="l"/>
            <a:endParaRPr lang="fr-BE" dirty="0" smtClean="0">
              <a:solidFill>
                <a:schemeClr val="bg2">
                  <a:lumMod val="50000"/>
                </a:schemeClr>
              </a:solidFill>
            </a:endParaRPr>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 y="785812"/>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696" y="968375"/>
            <a:ext cx="11561884"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951891" y="1520825"/>
            <a:ext cx="8598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BE" altLang="fr-FR" dirty="0" smtClean="0">
                <a:solidFill>
                  <a:srgbClr val="000000"/>
                </a:solidFill>
              </a:rPr>
              <a:t> </a:t>
            </a:r>
            <a:endParaRPr lang="fr-BE" altLang="fr-FR"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4659" y="1499489"/>
            <a:ext cx="3328416" cy="1947672"/>
          </a:xfrm>
          <a:prstGeom prst="rect">
            <a:avLst/>
          </a:prstGeom>
        </p:spPr>
      </p:pic>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89328" y="1454652"/>
            <a:ext cx="3328416" cy="1947672"/>
          </a:xfrm>
          <a:prstGeom prst="rect">
            <a:avLst/>
          </a:prstGeom>
        </p:spPr>
      </p:pic>
      <p:pic>
        <p:nvPicPr>
          <p:cNvPr id="15" name="Imag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34659" y="3468497"/>
            <a:ext cx="3328416" cy="1947672"/>
          </a:xfrm>
          <a:prstGeom prst="rect">
            <a:avLst/>
          </a:prstGeom>
        </p:spPr>
      </p:pic>
      <p:pic>
        <p:nvPicPr>
          <p:cNvPr id="16" name="Imag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00638" y="3472173"/>
            <a:ext cx="3328416" cy="1947672"/>
          </a:xfrm>
          <a:prstGeom prst="rect">
            <a:avLst/>
          </a:prstGeom>
        </p:spPr>
      </p:pic>
    </p:spTree>
    <p:extLst>
      <p:ext uri="{BB962C8B-B14F-4D97-AF65-F5344CB8AC3E}">
        <p14:creationId xmlns:p14="http://schemas.microsoft.com/office/powerpoint/2010/main" val="30614139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BE" smtClean="0"/>
              <a:t>csfw</a:t>
            </a:r>
            <a:endParaRPr lang="fr-BE" dirty="0"/>
          </a:p>
        </p:txBody>
      </p:sp>
      <p:sp>
        <p:nvSpPr>
          <p:cNvPr id="13" name="Sous-titre 12"/>
          <p:cNvSpPr>
            <a:spLocks noGrp="1"/>
          </p:cNvSpPr>
          <p:nvPr>
            <p:ph type="subTitle" idx="1"/>
          </p:nvPr>
        </p:nvSpPr>
        <p:spPr>
          <a:xfrm>
            <a:off x="6920082" y="3509963"/>
            <a:ext cx="5271917" cy="1747837"/>
          </a:xfrm>
        </p:spPr>
        <p:txBody>
          <a:bodyPr/>
          <a:lstStyle/>
          <a:p>
            <a:r>
              <a:rPr lang="fr-BE" dirty="0" smtClean="0"/>
              <a:t>Projet de sensibilisation à la Précarité vécue par les jeunes</a:t>
            </a:r>
            <a:endParaRPr lang="fr-BE" dirty="0"/>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 y="785812"/>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5603" y="1045735"/>
            <a:ext cx="11561884" cy="1966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951891" y="1520825"/>
            <a:ext cx="8598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fr-BE" altLang="fr-FR" dirty="0" smtClean="0">
                <a:solidFill>
                  <a:srgbClr val="000000"/>
                </a:solidFill>
              </a:rPr>
              <a:t> </a:t>
            </a:r>
            <a:endParaRPr lang="fr-BE" altLang="fr-FR"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7" name="Image 1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44757" y="2751992"/>
            <a:ext cx="2127243" cy="3342437"/>
          </a:xfrm>
          <a:prstGeom prst="rect">
            <a:avLst/>
          </a:prstGeom>
          <a:noFill/>
          <a:ln>
            <a:noFill/>
          </a:ln>
        </p:spPr>
      </p:pic>
      <p:pic>
        <p:nvPicPr>
          <p:cNvPr id="18" name="Image 17"/>
          <p:cNvPicPr/>
          <p:nvPr/>
        </p:nvPicPr>
        <p:blipFill>
          <a:blip r:embed="rId6" cstate="print">
            <a:extLst>
              <a:ext uri="{28A0092B-C50C-407E-A947-70E740481C1C}">
                <a14:useLocalDpi xmlns:a14="http://schemas.microsoft.com/office/drawing/2010/main" val="0"/>
              </a:ext>
            </a:extLst>
          </a:blip>
          <a:stretch>
            <a:fillRect/>
          </a:stretch>
        </p:blipFill>
        <p:spPr>
          <a:xfrm>
            <a:off x="4879193" y="2821841"/>
            <a:ext cx="2040890" cy="3162359"/>
          </a:xfrm>
          <a:prstGeom prst="rect">
            <a:avLst/>
          </a:prstGeom>
        </p:spPr>
      </p:pic>
    </p:spTree>
    <p:extLst>
      <p:ext uri="{BB962C8B-B14F-4D97-AF65-F5344CB8AC3E}">
        <p14:creationId xmlns:p14="http://schemas.microsoft.com/office/powerpoint/2010/main" val="35874387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endParaRPr lang="fr-BE" dirty="0"/>
          </a:p>
        </p:txBody>
      </p:sp>
      <p:sp>
        <p:nvSpPr>
          <p:cNvPr id="3" name="Sous-titre 2"/>
          <p:cNvSpPr>
            <a:spLocks noGrp="1"/>
          </p:cNvSpPr>
          <p:nvPr>
            <p:ph type="subTitle" idx="1"/>
          </p:nvPr>
        </p:nvSpPr>
        <p:spPr>
          <a:xfrm>
            <a:off x="237392" y="2988460"/>
            <a:ext cx="11324492" cy="3236494"/>
          </a:xfrm>
        </p:spPr>
        <p:txBody>
          <a:bodyPr>
            <a:normAutofit/>
          </a:bodyPr>
          <a:lstStyle/>
          <a:p>
            <a:pPr marL="342900" indent="-342900" algn="l">
              <a:buFont typeface="Arial" panose="020B0604020202020204" pitchFamily="34" charset="0"/>
              <a:buChar char="•"/>
            </a:pPr>
            <a:r>
              <a:rPr lang="fr-BE" dirty="0" smtClean="0"/>
              <a:t>Meilleure connaissance des acteurs de terrain </a:t>
            </a:r>
          </a:p>
          <a:p>
            <a:pPr lvl="1" algn="l"/>
            <a:endParaRPr lang="fr-BE" dirty="0"/>
          </a:p>
          <a:p>
            <a:pPr lvl="1" algn="l"/>
            <a:r>
              <a:rPr lang="fr-BE" dirty="0" smtClean="0"/>
              <a:t>	</a:t>
            </a:r>
            <a:r>
              <a:rPr lang="fr-BE" sz="2400" dirty="0" smtClean="0"/>
              <a:t>Meilleure orientation du public vers les services les plus à même de les aider</a:t>
            </a:r>
          </a:p>
          <a:p>
            <a:pPr lvl="1" algn="l"/>
            <a:endParaRPr lang="fr-BE" sz="2400" dirty="0"/>
          </a:p>
          <a:p>
            <a:pPr lvl="1" algn="l"/>
            <a:endParaRPr lang="fr-BE" sz="2400" dirty="0" smtClean="0"/>
          </a:p>
          <a:p>
            <a:pPr marL="342900" indent="-342900" algn="l">
              <a:buFont typeface="Arial" panose="020B0604020202020204" pitchFamily="34" charset="0"/>
              <a:buChar char="•"/>
            </a:pPr>
            <a:r>
              <a:rPr lang="fr-BE" dirty="0" smtClean="0"/>
              <a:t>Reconnaissance de la coordination par les acteurs de terrains et les pouvoir publics      	Ecoute de ces constats et recommandations</a:t>
            </a:r>
            <a:endParaRPr lang="fr-BE" dirty="0"/>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 y="785812"/>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 y="937765"/>
            <a:ext cx="11561884"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951891" y="1520825"/>
            <a:ext cx="8598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BE" altLang="fr-FR" dirty="0" smtClean="0">
                <a:solidFill>
                  <a:srgbClr val="000000"/>
                </a:solidFill>
              </a:rPr>
              <a:t> Evaluation </a:t>
            </a:r>
            <a:endParaRPr lang="fr-BE" altLang="fr-FR"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Flèche droite 9"/>
          <p:cNvSpPr/>
          <p:nvPr/>
        </p:nvSpPr>
        <p:spPr>
          <a:xfrm>
            <a:off x="196018" y="3662664"/>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Flèche droite 12"/>
          <p:cNvSpPr/>
          <p:nvPr/>
        </p:nvSpPr>
        <p:spPr>
          <a:xfrm>
            <a:off x="196018" y="531105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BE" dirty="0"/>
          </a:p>
        </p:txBody>
      </p:sp>
    </p:spTree>
    <p:extLst>
      <p:ext uri="{BB962C8B-B14F-4D97-AF65-F5344CB8AC3E}">
        <p14:creationId xmlns:p14="http://schemas.microsoft.com/office/powerpoint/2010/main" val="41331407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endParaRPr lang="fr-BE" dirty="0"/>
          </a:p>
        </p:txBody>
      </p:sp>
      <p:sp>
        <p:nvSpPr>
          <p:cNvPr id="3" name="Sous-titre 2"/>
          <p:cNvSpPr>
            <a:spLocks noGrp="1"/>
          </p:cNvSpPr>
          <p:nvPr>
            <p:ph type="subTitle" idx="1"/>
          </p:nvPr>
        </p:nvSpPr>
        <p:spPr>
          <a:xfrm>
            <a:off x="237392" y="2565399"/>
            <a:ext cx="11324492" cy="3659555"/>
          </a:xfrm>
        </p:spPr>
        <p:txBody>
          <a:bodyPr>
            <a:normAutofit/>
          </a:bodyPr>
          <a:lstStyle/>
          <a:p>
            <a:pPr marL="342900" indent="-342900" algn="l">
              <a:buFont typeface="Wingdings" panose="05000000000000000000" pitchFamily="2" charset="2"/>
              <a:buChar char="§"/>
            </a:pPr>
            <a:r>
              <a:rPr lang="fr-BE" dirty="0" smtClean="0">
                <a:solidFill>
                  <a:schemeClr val="accent6">
                    <a:lumMod val="75000"/>
                  </a:schemeClr>
                </a:solidFill>
              </a:rPr>
              <a:t>Soutien politique et non ingérence</a:t>
            </a:r>
          </a:p>
          <a:p>
            <a:pPr marL="342900" indent="-342900" algn="l">
              <a:buFont typeface="Wingdings" panose="05000000000000000000" pitchFamily="2" charset="2"/>
              <a:buChar char="§"/>
            </a:pPr>
            <a:r>
              <a:rPr lang="fr-BE" dirty="0" smtClean="0">
                <a:solidFill>
                  <a:schemeClr val="accent6">
                    <a:lumMod val="75000"/>
                  </a:schemeClr>
                </a:solidFill>
              </a:rPr>
              <a:t>Vivier historique au sein de la commune</a:t>
            </a:r>
          </a:p>
          <a:p>
            <a:pPr marL="342900" indent="-342900" algn="l">
              <a:buFont typeface="Wingdings" panose="05000000000000000000" pitchFamily="2" charset="2"/>
              <a:buChar char="§"/>
            </a:pPr>
            <a:r>
              <a:rPr lang="fr-BE" dirty="0" smtClean="0">
                <a:solidFill>
                  <a:schemeClr val="accent6">
                    <a:lumMod val="75000"/>
                  </a:schemeClr>
                </a:solidFill>
              </a:rPr>
              <a:t>Réponse aux demandes des acteurs (formations, projets, échanges pratiques)</a:t>
            </a:r>
          </a:p>
          <a:p>
            <a:pPr marL="342900" indent="-342900" algn="l">
              <a:buFont typeface="Wingdings" panose="05000000000000000000" pitchFamily="2" charset="2"/>
              <a:buChar char="§"/>
            </a:pPr>
            <a:r>
              <a:rPr lang="fr-BE" dirty="0" smtClean="0">
                <a:solidFill>
                  <a:schemeClr val="accent6">
                    <a:lumMod val="75000"/>
                  </a:schemeClr>
                </a:solidFill>
              </a:rPr>
              <a:t>Bulle d’air dans le travail social quotidien</a:t>
            </a:r>
          </a:p>
          <a:p>
            <a:pPr marL="342900" indent="-342900" algn="l">
              <a:buFont typeface="Wingdings" panose="05000000000000000000" pitchFamily="2" charset="2"/>
              <a:buChar char="§"/>
            </a:pPr>
            <a:r>
              <a:rPr lang="fr-BE" dirty="0" smtClean="0">
                <a:solidFill>
                  <a:srgbClr val="C00000"/>
                </a:solidFill>
              </a:rPr>
              <a:t>Chronophage</a:t>
            </a:r>
          </a:p>
          <a:p>
            <a:pPr marL="342900" indent="-342900" algn="l">
              <a:buFont typeface="Wingdings" panose="05000000000000000000" pitchFamily="2" charset="2"/>
              <a:buChar char="§"/>
            </a:pPr>
            <a:r>
              <a:rPr lang="fr-BE" dirty="0" smtClean="0">
                <a:solidFill>
                  <a:srgbClr val="C00000"/>
                </a:solidFill>
              </a:rPr>
              <a:t>Multiples réseaux auxquels participer</a:t>
            </a:r>
          </a:p>
          <a:p>
            <a:pPr marL="342900" indent="-342900" algn="l">
              <a:buFont typeface="Wingdings" panose="05000000000000000000" pitchFamily="2" charset="2"/>
              <a:buChar char="§"/>
            </a:pPr>
            <a:r>
              <a:rPr lang="fr-BE" dirty="0" smtClean="0">
                <a:solidFill>
                  <a:srgbClr val="C00000"/>
                </a:solidFill>
              </a:rPr>
              <a:t>Lenteur des avancées des projets (une réunion/mois)</a:t>
            </a:r>
          </a:p>
          <a:p>
            <a:pPr marL="342900" indent="-342900" algn="l">
              <a:buFont typeface="Wingdings" panose="05000000000000000000" pitchFamily="2" charset="2"/>
              <a:buChar char="§"/>
            </a:pPr>
            <a:r>
              <a:rPr lang="fr-BE" dirty="0" smtClean="0">
                <a:solidFill>
                  <a:srgbClr val="C00000"/>
                </a:solidFill>
              </a:rPr>
              <a:t>Financement insuffisant</a:t>
            </a:r>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 y="785812"/>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 y="937765"/>
            <a:ext cx="11561884"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951891" y="1520825"/>
            <a:ext cx="8598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BE" altLang="fr-FR" dirty="0" smtClean="0">
                <a:solidFill>
                  <a:srgbClr val="000000"/>
                </a:solidFill>
              </a:rPr>
              <a:t> Evaluation : Facteurs de succès - Freins</a:t>
            </a:r>
            <a:endParaRPr lang="fr-BE" altLang="fr-FR"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58131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endParaRPr lang="fr-BE" dirty="0"/>
          </a:p>
        </p:txBody>
      </p:sp>
      <p:sp>
        <p:nvSpPr>
          <p:cNvPr id="3" name="Sous-titre 2"/>
          <p:cNvSpPr>
            <a:spLocks noGrp="1"/>
          </p:cNvSpPr>
          <p:nvPr>
            <p:ph type="subTitle" idx="1"/>
          </p:nvPr>
        </p:nvSpPr>
        <p:spPr>
          <a:xfrm>
            <a:off x="237392" y="2565399"/>
            <a:ext cx="11324492" cy="3659555"/>
          </a:xfrm>
        </p:spPr>
        <p:txBody>
          <a:bodyPr>
            <a:normAutofit/>
          </a:bodyPr>
          <a:lstStyle/>
          <a:p>
            <a:pPr algn="l"/>
            <a:endParaRPr lang="fr-BE" dirty="0" smtClean="0">
              <a:solidFill>
                <a:schemeClr val="accent6">
                  <a:lumMod val="75000"/>
                </a:schemeClr>
              </a:solidFill>
            </a:endParaRPr>
          </a:p>
          <a:p>
            <a:r>
              <a:rPr lang="fr-BE" sz="4000" dirty="0" smtClean="0"/>
              <a:t>Merci de votre attention</a:t>
            </a:r>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 y="785812"/>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 y="937765"/>
            <a:ext cx="11561884"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951891" y="1520825"/>
            <a:ext cx="8598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BE" altLang="fr-FR" dirty="0" smtClean="0">
                <a:solidFill>
                  <a:srgbClr val="000000"/>
                </a:solidFill>
              </a:rPr>
              <a:t> </a:t>
            </a:r>
            <a:endParaRPr lang="fr-BE" altLang="fr-FR"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44248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endParaRPr lang="fr-BE" dirty="0"/>
          </a:p>
        </p:txBody>
      </p:sp>
      <p:sp>
        <p:nvSpPr>
          <p:cNvPr id="3" name="Sous-titre 2"/>
          <p:cNvSpPr>
            <a:spLocks noGrp="1"/>
          </p:cNvSpPr>
          <p:nvPr>
            <p:ph type="subTitle" idx="1"/>
          </p:nvPr>
        </p:nvSpPr>
        <p:spPr>
          <a:xfrm>
            <a:off x="237392" y="2988460"/>
            <a:ext cx="11324492" cy="3236494"/>
          </a:xfrm>
        </p:spPr>
        <p:txBody>
          <a:bodyPr>
            <a:normAutofit/>
          </a:bodyPr>
          <a:lstStyle/>
          <a:p>
            <a:endParaRPr lang="fr-BE" altLang="fr-FR" dirty="0" smtClean="0"/>
          </a:p>
          <a:p>
            <a:endParaRPr lang="fr-BE" dirty="0"/>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 y="785812"/>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ChangeArrowheads="1"/>
          </p:cNvSpPr>
          <p:nvPr/>
        </p:nvSpPr>
        <p:spPr bwMode="auto">
          <a:xfrm>
            <a:off x="237392" y="3492500"/>
            <a:ext cx="11140098"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fr-BE" altLang="fr-FR" sz="2400" dirty="0" smtClean="0">
                <a:latin typeface="Calibri" panose="020F0502020204030204" pitchFamily="34" charset="0"/>
                <a:ea typeface="Calibri" panose="020F0502020204030204" pitchFamily="34" charset="0"/>
                <a:cs typeface="Times New Roman" panose="02020603050405020304" pitchFamily="18" charset="0"/>
              </a:rPr>
              <a:t>Au vu des besoins en matière de coordination des actions sociales sur le terrain et vu les missions du CPAS, le 18 décembre 2003, la Commission Communautaire Commune prenait en Collège réuni un </a:t>
            </a:r>
            <a:r>
              <a:rPr lang="fr-BE" altLang="fr-FR" sz="2400" b="1" dirty="0" smtClean="0">
                <a:latin typeface="Calibri" panose="020F0502020204030204" pitchFamily="34" charset="0"/>
                <a:ea typeface="Calibri" panose="020F0502020204030204" pitchFamily="34" charset="0"/>
                <a:cs typeface="Times New Roman" panose="02020603050405020304" pitchFamily="18" charset="0"/>
              </a:rPr>
              <a:t>arrêté relatif à l’octroi de subventions aux Centres Publics d’Action Sociale à titre d’intervention dans les frais liés à la coordination sociale</a:t>
            </a:r>
            <a:endParaRPr lang="fr-BE" altLang="fr-FR" sz="2400" b="1"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98537"/>
            <a:ext cx="11561884"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951891" y="1520825"/>
            <a:ext cx="859887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BE" altLang="fr-FR" dirty="0" smtClean="0">
                <a:solidFill>
                  <a:srgbClr val="000000"/>
                </a:solidFill>
              </a:rPr>
              <a:t>Historique de la Coordination Sociale</a:t>
            </a:r>
          </a:p>
          <a:p>
            <a:pPr algn="ctr">
              <a:spcBef>
                <a:spcPct val="0"/>
              </a:spcBef>
              <a:buFontTx/>
              <a:buNone/>
            </a:pPr>
            <a:r>
              <a:rPr lang="fr-BE" altLang="fr-FR" sz="2400" dirty="0" smtClean="0">
                <a:latin typeface="Calibri" panose="020F0502020204030204" pitchFamily="34" charset="0"/>
                <a:ea typeface="Calibri" panose="020F0502020204030204" pitchFamily="34" charset="0"/>
                <a:cs typeface="Times New Roman" panose="02020603050405020304" pitchFamily="18" charset="0"/>
              </a:rPr>
              <a:t>Subside créé par la COCOM pour les CPAS dans le cadre de l’article 62 de la loi sur les CPAS</a:t>
            </a:r>
            <a:endParaRPr lang="fr-BE" altLang="fr-FR"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06779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endParaRPr lang="fr-BE" dirty="0"/>
          </a:p>
        </p:txBody>
      </p:sp>
      <p:sp>
        <p:nvSpPr>
          <p:cNvPr id="3" name="Sous-titre 2"/>
          <p:cNvSpPr>
            <a:spLocks noGrp="1"/>
          </p:cNvSpPr>
          <p:nvPr>
            <p:ph type="subTitle" idx="1"/>
          </p:nvPr>
        </p:nvSpPr>
        <p:spPr>
          <a:xfrm>
            <a:off x="378068" y="2844264"/>
            <a:ext cx="11183815" cy="3380690"/>
          </a:xfrm>
        </p:spPr>
        <p:txBody>
          <a:bodyPr>
            <a:normAutofit/>
          </a:bodyPr>
          <a:lstStyle/>
          <a:p>
            <a:pPr algn="just">
              <a:spcBef>
                <a:spcPct val="0"/>
              </a:spcBef>
            </a:pPr>
            <a:r>
              <a:rPr lang="fr-BE" altLang="fr-FR" dirty="0">
                <a:solidFill>
                  <a:srgbClr val="000000"/>
                </a:solidFill>
                <a:latin typeface="Calibri" panose="020F0502020204030204" pitchFamily="34" charset="0"/>
                <a:ea typeface="Calibri" panose="020F0502020204030204" pitchFamily="34" charset="0"/>
                <a:cs typeface="Times New Roman" panose="02020603050405020304" pitchFamily="18" charset="0"/>
              </a:rPr>
              <a:t>Cet arrêté </a:t>
            </a:r>
            <a:r>
              <a:rPr lang="fr-BE" altLang="fr-FR"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s’accompagne de Circulaires qui fixent le fonctionnement des coordinations sociales.  Il rencontre </a:t>
            </a:r>
            <a:r>
              <a:rPr lang="fr-BE" altLang="fr-FR" dirty="0">
                <a:solidFill>
                  <a:srgbClr val="000000"/>
                </a:solidFill>
                <a:latin typeface="Calibri" panose="020F0502020204030204" pitchFamily="34" charset="0"/>
                <a:ea typeface="Calibri" panose="020F0502020204030204" pitchFamily="34" charset="0"/>
                <a:cs typeface="Times New Roman" panose="02020603050405020304" pitchFamily="18" charset="0"/>
              </a:rPr>
              <a:t>pleinement </a:t>
            </a:r>
            <a:r>
              <a:rPr lang="fr-BE" altLang="fr-FR"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l’article 62 de la loi </a:t>
            </a:r>
            <a:r>
              <a:rPr lang="fr-BE" altLang="fr-FR" dirty="0">
                <a:solidFill>
                  <a:srgbClr val="000000"/>
                </a:solidFill>
                <a:latin typeface="Calibri" panose="020F0502020204030204" pitchFamily="34" charset="0"/>
                <a:ea typeface="Calibri" panose="020F0502020204030204" pitchFamily="34" charset="0"/>
                <a:cs typeface="Times New Roman" panose="02020603050405020304" pitchFamily="18" charset="0"/>
              </a:rPr>
              <a:t>organique des Centres Publics d’Action Sociale </a:t>
            </a:r>
            <a:r>
              <a:rPr lang="fr-BE" altLang="fr-FR" b="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du </a:t>
            </a:r>
            <a:r>
              <a:rPr lang="fr-BE" altLang="fr-FR"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8 juillet </a:t>
            </a:r>
            <a:r>
              <a:rPr lang="fr-BE" altLang="fr-FR" b="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1976</a:t>
            </a:r>
            <a:endParaRPr lang="fr-BE" altLang="fr-FR"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spcBef>
                <a:spcPct val="0"/>
              </a:spcBef>
            </a:pPr>
            <a:endParaRPr lang="fr-BE" altLang="fr-FR"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spcBef>
                <a:spcPct val="0"/>
              </a:spcBef>
            </a:pPr>
            <a:r>
              <a:rPr lang="fr-BE" altLang="fr-FR"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fr-BE" altLang="fr-FR"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Le CPAS </a:t>
            </a:r>
            <a:r>
              <a:rPr lang="fr-BE" altLang="fr-FR" i="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peut</a:t>
            </a:r>
            <a:r>
              <a:rPr lang="fr-BE" altLang="fr-FR" b="1" i="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a:t>
            </a:r>
            <a:r>
              <a:rPr lang="fr-BE" altLang="fr-FR" i="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proposer </a:t>
            </a:r>
            <a:r>
              <a:rPr lang="fr-BE" altLang="fr-FR"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aux institutions et services déployant dans le 	ressort du centre une activité sociale ou des activités spécifiques, de 	créer avec eux un ou plusieurs </a:t>
            </a:r>
            <a:r>
              <a:rPr lang="fr-BE" altLang="fr-FR" i="1" u="sng" dirty="0">
                <a:solidFill>
                  <a:srgbClr val="000000"/>
                </a:solidFill>
                <a:latin typeface="Calibri" panose="020F0502020204030204" pitchFamily="34" charset="0"/>
                <a:ea typeface="Calibri" panose="020F0502020204030204" pitchFamily="34" charset="0"/>
                <a:cs typeface="Times New Roman" panose="02020603050405020304" pitchFamily="18" charset="0"/>
              </a:rPr>
              <a:t>comités</a:t>
            </a:r>
            <a:r>
              <a:rPr lang="fr-BE" altLang="fr-FR"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 où le centre et ces institutions 	et 	services pourraient coordonner leur action et se concerter sur les </a:t>
            </a:r>
            <a:r>
              <a:rPr lang="fr-BE" altLang="fr-FR" i="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besoins </a:t>
            </a:r>
            <a:r>
              <a:rPr lang="fr-BE" altLang="fr-FR" i="1" dirty="0">
                <a:solidFill>
                  <a:srgbClr val="000000"/>
                </a:solidFill>
                <a:latin typeface="Calibri" panose="020F0502020204030204" pitchFamily="34" charset="0"/>
                <a:ea typeface="Calibri" panose="020F0502020204030204" pitchFamily="34" charset="0"/>
                <a:cs typeface="Times New Roman" panose="02020603050405020304" pitchFamily="18" charset="0"/>
              </a:rPr>
              <a:t>individuels ou collectifs et les moyens d’y répondre </a:t>
            </a:r>
            <a:r>
              <a:rPr lang="fr-BE" altLang="fr-FR" dirty="0">
                <a:solidFill>
                  <a:srgbClr val="000000"/>
                </a:solidFill>
                <a:latin typeface="Calibri" panose="020F0502020204030204" pitchFamily="34" charset="0"/>
                <a:ea typeface="Calibri" panose="020F0502020204030204" pitchFamily="34" charset="0"/>
                <a:cs typeface="Times New Roman" panose="02020603050405020304" pitchFamily="18" charset="0"/>
              </a:rPr>
              <a:t>»</a:t>
            </a:r>
          </a:p>
          <a:p>
            <a:endParaRPr lang="fr-BE" dirty="0"/>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 y="785812"/>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98537"/>
            <a:ext cx="11561884"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951891" y="1520825"/>
            <a:ext cx="859887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BE" altLang="fr-FR" dirty="0" smtClean="0">
                <a:solidFill>
                  <a:srgbClr val="000000"/>
                </a:solidFill>
              </a:rPr>
              <a:t>Historique de la Coordination Sociale</a:t>
            </a:r>
          </a:p>
          <a:p>
            <a:pPr algn="ctr">
              <a:spcBef>
                <a:spcPct val="0"/>
              </a:spcBef>
              <a:buFontTx/>
              <a:buNone/>
            </a:pPr>
            <a:r>
              <a:rPr lang="fr-BE" altLang="fr-FR" sz="2400" dirty="0" smtClean="0">
                <a:latin typeface="Calibri" panose="020F0502020204030204" pitchFamily="34" charset="0"/>
                <a:ea typeface="Calibri" panose="020F0502020204030204" pitchFamily="34" charset="0"/>
                <a:cs typeface="Times New Roman" panose="02020603050405020304" pitchFamily="18" charset="0"/>
              </a:rPr>
              <a:t>Subside créé par la COCOM pour les CPAS dans le cadre de l’article 62 de la loi sur les CPAS</a:t>
            </a:r>
            <a:endParaRPr lang="fr-BE" altLang="fr-FR"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57575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endParaRPr lang="fr-BE" dirty="0"/>
          </a:p>
        </p:txBody>
      </p:sp>
      <p:sp>
        <p:nvSpPr>
          <p:cNvPr id="3" name="Sous-titre 2"/>
          <p:cNvSpPr>
            <a:spLocks noGrp="1"/>
          </p:cNvSpPr>
          <p:nvPr>
            <p:ph type="subTitle" idx="1"/>
          </p:nvPr>
        </p:nvSpPr>
        <p:spPr>
          <a:xfrm>
            <a:off x="378068" y="2844264"/>
            <a:ext cx="11183815" cy="3380690"/>
          </a:xfrm>
        </p:spPr>
        <p:txBody>
          <a:bodyPr>
            <a:normAutofit/>
          </a:bodyPr>
          <a:lstStyle/>
          <a:p>
            <a:pPr algn="l"/>
            <a:r>
              <a:rPr lang="fr-BE" dirty="0" smtClean="0"/>
              <a:t> </a:t>
            </a:r>
            <a:endParaRPr lang="fr-BE" dirty="0"/>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 y="785812"/>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98537"/>
            <a:ext cx="11561884"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770063" y="1520825"/>
            <a:ext cx="8780705"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BE" dirty="0"/>
              <a:t>Définition de la coordination sociale </a:t>
            </a:r>
            <a:endParaRPr lang="fr-BE" dirty="0" smtClean="0"/>
          </a:p>
          <a:p>
            <a:pPr algn="ctr">
              <a:spcBef>
                <a:spcPct val="0"/>
              </a:spcBef>
              <a:buFontTx/>
              <a:buNone/>
            </a:pPr>
            <a:r>
              <a:rPr lang="fr-BE" altLang="fr-FR" sz="2000" dirty="0" smtClean="0">
                <a:latin typeface="Calibri" panose="020F0502020204030204" pitchFamily="34" charset="0"/>
                <a:ea typeface="Calibri" panose="020F0502020204030204" pitchFamily="34" charset="0"/>
                <a:cs typeface="Times New Roman" panose="02020603050405020304" pitchFamily="18" charset="0"/>
              </a:rPr>
              <a:t>Circulaire de la COCOM relative au financement des coordinations sociales </a:t>
            </a:r>
            <a:endParaRPr lang="fr-BE" sz="2200" dirty="0"/>
          </a:p>
          <a:p>
            <a:pPr algn="ctr">
              <a:spcBef>
                <a:spcPct val="0"/>
              </a:spcBef>
              <a:buFontTx/>
              <a:buNone/>
            </a:pPr>
            <a:endParaRPr lang="fr-BE" altLang="fr-FR"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142875" y="2662085"/>
            <a:ext cx="11527758" cy="3981603"/>
          </a:xfrm>
          <a:prstGeom prst="rect">
            <a:avLst/>
          </a:prstGeom>
        </p:spPr>
        <p:txBody>
          <a:bodyPr wrap="square">
            <a:spAutoFit/>
          </a:bodyPr>
          <a:lstStyle/>
          <a:p>
            <a:pPr marL="94615" marR="81280" indent="635">
              <a:lnSpc>
                <a:spcPct val="130000"/>
              </a:lnSpc>
              <a:spcAft>
                <a:spcPts val="0"/>
              </a:spcAft>
            </a:pPr>
            <a:r>
              <a:rPr lang="en-US" dirty="0">
                <a:solidFill>
                  <a:srgbClr val="0E0E0E"/>
                </a:solidFill>
                <a:latin typeface="Arial" panose="020B0604020202020204" pitchFamily="34" charset="0"/>
                <a:ea typeface="Arial" panose="020B0604020202020204" pitchFamily="34" charset="0"/>
              </a:rPr>
              <a:t>La</a:t>
            </a:r>
            <a:r>
              <a:rPr lang="en-US" spc="-70" dirty="0">
                <a:solidFill>
                  <a:srgbClr val="0E0E0E"/>
                </a:solidFill>
                <a:latin typeface="Arial" panose="020B0604020202020204" pitchFamily="34" charset="0"/>
                <a:ea typeface="Arial" panose="020B0604020202020204" pitchFamily="34" charset="0"/>
              </a:rPr>
              <a:t> </a:t>
            </a:r>
            <a:r>
              <a:rPr lang="en-US" dirty="0">
                <a:solidFill>
                  <a:srgbClr val="0E0E0E"/>
                </a:solidFill>
                <a:latin typeface="Times New Roman" panose="02020603050405020304" pitchFamily="18" charset="0"/>
                <a:ea typeface="Arial" panose="020B0604020202020204" pitchFamily="34" charset="0"/>
                <a:cs typeface="Arial" panose="020B0604020202020204" pitchFamily="34" charset="0"/>
              </a:rPr>
              <a:t>«</a:t>
            </a:r>
            <a:r>
              <a:rPr lang="en-US" spc="-40" dirty="0">
                <a:solidFill>
                  <a:srgbClr val="0E0E0E"/>
                </a:solidFill>
                <a:latin typeface="Times New Roman" panose="02020603050405020304" pitchFamily="18" charset="0"/>
                <a:ea typeface="Arial" panose="020B0604020202020204" pitchFamily="34" charset="0"/>
                <a:cs typeface="Arial" panose="020B0604020202020204" pitchFamily="34" charset="0"/>
              </a:rPr>
              <a:t> </a:t>
            </a:r>
            <a:r>
              <a:rPr lang="en-US" dirty="0">
                <a:solidFill>
                  <a:srgbClr val="0E0E0E"/>
                </a:solidFill>
                <a:latin typeface="Arial" panose="020B0604020202020204" pitchFamily="34" charset="0"/>
                <a:ea typeface="Arial" panose="020B0604020202020204" pitchFamily="34" charset="0"/>
              </a:rPr>
              <a:t>Coordination</a:t>
            </a:r>
            <a:r>
              <a:rPr lang="en-US" spc="-25" dirty="0">
                <a:solidFill>
                  <a:srgbClr val="0E0E0E"/>
                </a:solidFill>
                <a:latin typeface="Arial" panose="020B0604020202020204" pitchFamily="34" charset="0"/>
                <a:ea typeface="Arial" panose="020B0604020202020204" pitchFamily="34" charset="0"/>
              </a:rPr>
              <a:t> </a:t>
            </a:r>
            <a:r>
              <a:rPr lang="en-US" dirty="0">
                <a:solidFill>
                  <a:srgbClr val="0E0E0E"/>
                </a:solidFill>
                <a:latin typeface="Arial" panose="020B0604020202020204" pitchFamily="34" charset="0"/>
                <a:ea typeface="Arial" panose="020B0604020202020204" pitchFamily="34" charset="0"/>
              </a:rPr>
              <a:t>Sociale</a:t>
            </a:r>
            <a:r>
              <a:rPr lang="en-US" spc="-30" dirty="0">
                <a:solidFill>
                  <a:srgbClr val="0E0E0E"/>
                </a:solidFill>
                <a:latin typeface="Arial" panose="020B0604020202020204" pitchFamily="34" charset="0"/>
                <a:ea typeface="Arial" panose="020B0604020202020204" pitchFamily="34" charset="0"/>
              </a:rPr>
              <a:t> </a:t>
            </a:r>
            <a:r>
              <a:rPr lang="en-US" sz="1600" dirty="0">
                <a:solidFill>
                  <a:srgbClr val="0E0E0E"/>
                </a:solidFill>
                <a:latin typeface="Times New Roman" panose="02020603050405020304" pitchFamily="18" charset="0"/>
                <a:ea typeface="Arial" panose="020B0604020202020204" pitchFamily="34" charset="0"/>
                <a:cs typeface="Arial" panose="020B0604020202020204" pitchFamily="34" charset="0"/>
              </a:rPr>
              <a:t>»</a:t>
            </a:r>
            <a:r>
              <a:rPr lang="en-US" sz="1600" spc="-40" dirty="0">
                <a:solidFill>
                  <a:srgbClr val="0E0E0E"/>
                </a:solidFill>
                <a:latin typeface="Times New Roman" panose="02020603050405020304" pitchFamily="18" charset="0"/>
                <a:ea typeface="Arial" panose="020B0604020202020204" pitchFamily="34" charset="0"/>
                <a:cs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est</a:t>
            </a:r>
            <a:r>
              <a:rPr lang="en-US" spc="-75"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une</a:t>
            </a:r>
            <a:r>
              <a:rPr lang="en-US" spc="-105" dirty="0">
                <a:solidFill>
                  <a:srgbClr val="0E0E0E"/>
                </a:solidFill>
                <a:latin typeface="Arial" panose="020B0604020202020204" pitchFamily="34" charset="0"/>
                <a:ea typeface="Arial" panose="020B0604020202020204" pitchFamily="34" charset="0"/>
              </a:rPr>
              <a:t> </a:t>
            </a:r>
            <a:r>
              <a:rPr lang="en-US" b="1" dirty="0">
                <a:solidFill>
                  <a:srgbClr val="0E0E0E"/>
                </a:solidFill>
                <a:latin typeface="Arial" panose="020B0604020202020204" pitchFamily="34" charset="0"/>
                <a:ea typeface="Arial" panose="020B0604020202020204" pitchFamily="34" charset="0"/>
              </a:rPr>
              <a:t>concertation</a:t>
            </a:r>
            <a:r>
              <a:rPr lang="en-US" b="1" spc="-5" dirty="0">
                <a:solidFill>
                  <a:srgbClr val="0E0E0E"/>
                </a:solidFill>
                <a:latin typeface="Arial" panose="020B0604020202020204" pitchFamily="34" charset="0"/>
                <a:ea typeface="Arial" panose="020B0604020202020204" pitchFamily="34" charset="0"/>
              </a:rPr>
              <a:t> </a:t>
            </a:r>
            <a:r>
              <a:rPr lang="en-US" b="1" dirty="0">
                <a:solidFill>
                  <a:srgbClr val="0E0E0E"/>
                </a:solidFill>
                <a:latin typeface="Arial" panose="020B0604020202020204" pitchFamily="34" charset="0"/>
                <a:ea typeface="Arial" panose="020B0604020202020204" pitchFamily="34" charset="0"/>
              </a:rPr>
              <a:t>des</a:t>
            </a:r>
            <a:r>
              <a:rPr lang="en-US" b="1" spc="-65" dirty="0">
                <a:solidFill>
                  <a:srgbClr val="0E0E0E"/>
                </a:solidFill>
                <a:latin typeface="Arial" panose="020B0604020202020204" pitchFamily="34" charset="0"/>
                <a:ea typeface="Arial" panose="020B0604020202020204" pitchFamily="34" charset="0"/>
              </a:rPr>
              <a:t> </a:t>
            </a:r>
            <a:r>
              <a:rPr lang="en-US" b="1" dirty="0" err="1">
                <a:solidFill>
                  <a:srgbClr val="0E0E0E"/>
                </a:solidFill>
                <a:latin typeface="Arial" panose="020B0604020202020204" pitchFamily="34" charset="0"/>
                <a:ea typeface="Arial" panose="020B0604020202020204" pitchFamily="34" charset="0"/>
              </a:rPr>
              <a:t>acteurs</a:t>
            </a:r>
            <a:r>
              <a:rPr lang="en-US" b="1" spc="-30" dirty="0">
                <a:solidFill>
                  <a:srgbClr val="0E0E0E"/>
                </a:solidFill>
                <a:latin typeface="Arial" panose="020B0604020202020204" pitchFamily="34" charset="0"/>
                <a:ea typeface="Arial" panose="020B0604020202020204" pitchFamily="34" charset="0"/>
              </a:rPr>
              <a:t> </a:t>
            </a:r>
            <a:r>
              <a:rPr lang="en-US" b="1" dirty="0" err="1">
                <a:solidFill>
                  <a:srgbClr val="0E0E0E"/>
                </a:solidFill>
                <a:latin typeface="Arial" panose="020B0604020202020204" pitchFamily="34" charset="0"/>
                <a:ea typeface="Arial" panose="020B0604020202020204" pitchFamily="34" charset="0"/>
              </a:rPr>
              <a:t>sociaux</a:t>
            </a:r>
            <a:r>
              <a:rPr lang="en-US" b="1" spc="-55" dirty="0">
                <a:solidFill>
                  <a:srgbClr val="0E0E0E"/>
                </a:solidFill>
                <a:latin typeface="Arial" panose="020B0604020202020204" pitchFamily="34" charset="0"/>
                <a:ea typeface="Arial" panose="020B0604020202020204" pitchFamily="34" charset="0"/>
              </a:rPr>
              <a:t> </a:t>
            </a:r>
            <a:r>
              <a:rPr lang="en-US" b="1" dirty="0" err="1">
                <a:solidFill>
                  <a:srgbClr val="0E0E0E"/>
                </a:solidFill>
                <a:latin typeface="Arial" panose="020B0604020202020204" pitchFamily="34" charset="0"/>
                <a:ea typeface="Arial" panose="020B0604020202020204" pitchFamily="34" charset="0"/>
              </a:rPr>
              <a:t>locaux</a:t>
            </a:r>
            <a:r>
              <a:rPr lang="en-US" b="1" spc="-50" dirty="0">
                <a:solidFill>
                  <a:srgbClr val="0E0E0E"/>
                </a:solidFill>
                <a:latin typeface="Arial" panose="020B0604020202020204" pitchFamily="34" charset="0"/>
                <a:ea typeface="Arial" panose="020B0604020202020204" pitchFamily="34" charset="0"/>
              </a:rPr>
              <a:t> </a:t>
            </a:r>
            <a:r>
              <a:rPr lang="en-US" b="1" dirty="0">
                <a:solidFill>
                  <a:srgbClr val="0E0E0E"/>
                </a:solidFill>
                <a:latin typeface="Arial" panose="020B0604020202020204" pitchFamily="34" charset="0"/>
                <a:ea typeface="Arial" panose="020B0604020202020204" pitchFamily="34" charset="0"/>
              </a:rPr>
              <a:t>publics</a:t>
            </a:r>
            <a:r>
              <a:rPr lang="en-US" b="1" spc="-25" dirty="0">
                <a:solidFill>
                  <a:srgbClr val="0E0E0E"/>
                </a:solidFill>
                <a:latin typeface="Arial" panose="020B0604020202020204" pitchFamily="34" charset="0"/>
                <a:ea typeface="Arial" panose="020B0604020202020204" pitchFamily="34" charset="0"/>
              </a:rPr>
              <a:t> </a:t>
            </a:r>
            <a:r>
              <a:rPr lang="en-US" b="1" dirty="0">
                <a:solidFill>
                  <a:srgbClr val="0E0E0E"/>
                </a:solidFill>
                <a:latin typeface="Arial" panose="020B0604020202020204" pitchFamily="34" charset="0"/>
                <a:ea typeface="Arial" panose="020B0604020202020204" pitchFamily="34" charset="0"/>
              </a:rPr>
              <a:t>et</a:t>
            </a:r>
            <a:r>
              <a:rPr lang="en-US" b="1" spc="-40" dirty="0">
                <a:solidFill>
                  <a:srgbClr val="0E0E0E"/>
                </a:solidFill>
                <a:latin typeface="Arial" panose="020B0604020202020204" pitchFamily="34" charset="0"/>
                <a:ea typeface="Arial" panose="020B0604020202020204" pitchFamily="34" charset="0"/>
              </a:rPr>
              <a:t> </a:t>
            </a:r>
            <a:r>
              <a:rPr lang="en-US" b="1" dirty="0" err="1">
                <a:solidFill>
                  <a:srgbClr val="0E0E0E"/>
                </a:solidFill>
                <a:latin typeface="Arial" panose="020B0604020202020204" pitchFamily="34" charset="0"/>
                <a:ea typeface="Arial" panose="020B0604020202020204" pitchFamily="34" charset="0"/>
              </a:rPr>
              <a:t>privés</a:t>
            </a:r>
            <a:r>
              <a:rPr lang="en-US"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dans</a:t>
            </a:r>
            <a:r>
              <a:rPr lang="en-US" dirty="0">
                <a:solidFill>
                  <a:srgbClr val="0E0E0E"/>
                </a:solidFill>
                <a:latin typeface="Arial" panose="020B0604020202020204" pitchFamily="34" charset="0"/>
                <a:ea typeface="Arial" panose="020B0604020202020204" pitchFamily="34" charset="0"/>
              </a:rPr>
              <a:t> un souci </a:t>
            </a:r>
            <a:r>
              <a:rPr lang="en-US" dirty="0" err="1">
                <a:solidFill>
                  <a:srgbClr val="0E0E0E"/>
                </a:solidFill>
                <a:latin typeface="Arial" panose="020B0604020202020204" pitchFamily="34" charset="0"/>
                <a:ea typeface="Arial" panose="020B0604020202020204" pitchFamily="34" charset="0"/>
              </a:rPr>
              <a:t>d'identification</a:t>
            </a:r>
            <a:r>
              <a:rPr lang="en-US"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d'articulation</a:t>
            </a:r>
            <a:r>
              <a:rPr lang="en-US" dirty="0">
                <a:solidFill>
                  <a:srgbClr val="0E0E0E"/>
                </a:solidFill>
                <a:latin typeface="Arial" panose="020B0604020202020204" pitchFamily="34" charset="0"/>
                <a:ea typeface="Arial" panose="020B0604020202020204" pitchFamily="34" charset="0"/>
              </a:rPr>
              <a:t> et de coordination des </a:t>
            </a:r>
            <a:r>
              <a:rPr lang="en-US" b="1" dirty="0">
                <a:solidFill>
                  <a:srgbClr val="0E0E0E"/>
                </a:solidFill>
                <a:latin typeface="Arial" panose="020B0604020202020204" pitchFamily="34" charset="0"/>
                <a:ea typeface="Arial" panose="020B0604020202020204" pitchFamily="34" charset="0"/>
              </a:rPr>
              <a:t>actions de </a:t>
            </a:r>
            <a:r>
              <a:rPr lang="en-US" b="1" dirty="0" err="1">
                <a:solidFill>
                  <a:srgbClr val="0E0E0E"/>
                </a:solidFill>
                <a:latin typeface="Arial" panose="020B0604020202020204" pitchFamily="34" charset="0"/>
                <a:ea typeface="Arial" panose="020B0604020202020204" pitchFamily="34" charset="0"/>
              </a:rPr>
              <a:t>prévention</a:t>
            </a:r>
            <a:r>
              <a:rPr lang="en-US" b="1" dirty="0">
                <a:solidFill>
                  <a:srgbClr val="0E0E0E"/>
                </a:solidFill>
                <a:latin typeface="Arial" panose="020B0604020202020204" pitchFamily="34" charset="0"/>
                <a:ea typeface="Arial" panose="020B0604020202020204" pitchFamily="34" charset="0"/>
              </a:rPr>
              <a:t> </a:t>
            </a:r>
            <a:r>
              <a:rPr lang="en-US" dirty="0">
                <a:solidFill>
                  <a:srgbClr val="0E0E0E"/>
                </a:solidFill>
                <a:latin typeface="Arial" panose="020B0604020202020204" pitchFamily="34" charset="0"/>
                <a:ea typeface="Arial" panose="020B0604020202020204" pitchFamily="34" charset="0"/>
              </a:rPr>
              <a:t>et de </a:t>
            </a:r>
            <a:r>
              <a:rPr lang="en-US" b="1" dirty="0" err="1">
                <a:solidFill>
                  <a:srgbClr val="0E0E0E"/>
                </a:solidFill>
                <a:latin typeface="Arial" panose="020B0604020202020204" pitchFamily="34" charset="0"/>
                <a:ea typeface="Arial" panose="020B0604020202020204" pitchFamily="34" charset="0"/>
              </a:rPr>
              <a:t>lutte</a:t>
            </a:r>
            <a:r>
              <a:rPr lang="en-US" b="1" dirty="0">
                <a:solidFill>
                  <a:srgbClr val="0E0E0E"/>
                </a:solidFill>
                <a:latin typeface="Arial" panose="020B0604020202020204" pitchFamily="34" charset="0"/>
                <a:ea typeface="Arial" panose="020B0604020202020204" pitchFamily="34" charset="0"/>
              </a:rPr>
              <a:t> </a:t>
            </a:r>
            <a:r>
              <a:rPr lang="en-US" b="1" dirty="0" err="1">
                <a:solidFill>
                  <a:srgbClr val="0E0E0E"/>
                </a:solidFill>
                <a:latin typeface="Arial" panose="020B0604020202020204" pitchFamily="34" charset="0"/>
                <a:ea typeface="Arial" panose="020B0604020202020204" pitchFamily="34" charset="0"/>
              </a:rPr>
              <a:t>contre</a:t>
            </a:r>
            <a:r>
              <a:rPr lang="en-US" b="1" dirty="0">
                <a:solidFill>
                  <a:srgbClr val="0E0E0E"/>
                </a:solidFill>
                <a:latin typeface="Arial" panose="020B0604020202020204" pitchFamily="34" charset="0"/>
                <a:ea typeface="Arial" panose="020B0604020202020204" pitchFamily="34" charset="0"/>
              </a:rPr>
              <a:t> la </a:t>
            </a:r>
            <a:r>
              <a:rPr lang="en-US" b="1" dirty="0" err="1">
                <a:solidFill>
                  <a:srgbClr val="0E0E0E"/>
                </a:solidFill>
                <a:latin typeface="Arial" panose="020B0604020202020204" pitchFamily="34" charset="0"/>
                <a:ea typeface="Arial" panose="020B0604020202020204" pitchFamily="34" charset="0"/>
              </a:rPr>
              <a:t>pauvreté</a:t>
            </a:r>
            <a:r>
              <a:rPr lang="en-US"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l'exclusion</a:t>
            </a:r>
            <a:r>
              <a:rPr lang="en-US" dirty="0">
                <a:solidFill>
                  <a:srgbClr val="0E0E0E"/>
                </a:solidFill>
                <a:latin typeface="Arial" panose="020B0604020202020204" pitchFamily="34" charset="0"/>
                <a:ea typeface="Arial" panose="020B0604020202020204" pitchFamily="34" charset="0"/>
              </a:rPr>
              <a:t> sociale et la</a:t>
            </a:r>
            <a:r>
              <a:rPr lang="en-US" spc="60"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précarité</a:t>
            </a:r>
            <a:r>
              <a:rPr lang="en-US" dirty="0">
                <a:solidFill>
                  <a:srgbClr val="0E0E0E"/>
                </a:solidFill>
                <a:latin typeface="Arial" panose="020B0604020202020204" pitchFamily="34" charset="0"/>
                <a:ea typeface="Arial" panose="020B0604020202020204" pitchFamily="34" charset="0"/>
              </a:rPr>
              <a:t>.</a:t>
            </a:r>
            <a:endParaRPr lang="fr-BE" dirty="0">
              <a:latin typeface="Arial" panose="020B0604020202020204" pitchFamily="34" charset="0"/>
              <a:ea typeface="Arial" panose="020B0604020202020204" pitchFamily="34" charset="0"/>
            </a:endParaRPr>
          </a:p>
          <a:p>
            <a:pPr marL="90170" indent="1905">
              <a:lnSpc>
                <a:spcPct val="126000"/>
              </a:lnSpc>
              <a:spcBef>
                <a:spcPts val="655"/>
              </a:spcBef>
              <a:spcAft>
                <a:spcPts val="0"/>
              </a:spcAft>
            </a:pPr>
            <a:r>
              <a:rPr lang="en-US" dirty="0">
                <a:solidFill>
                  <a:srgbClr val="0E0E0E"/>
                </a:solidFill>
                <a:latin typeface="Arial" panose="020B0604020202020204" pitchFamily="34" charset="0"/>
                <a:ea typeface="Arial" panose="020B0604020202020204" pitchFamily="34" charset="0"/>
              </a:rPr>
              <a:t>La coordination fait </a:t>
            </a:r>
            <a:r>
              <a:rPr lang="en-US" dirty="0" err="1">
                <a:solidFill>
                  <a:srgbClr val="0E0E0E"/>
                </a:solidFill>
                <a:latin typeface="Arial" panose="020B0604020202020204" pitchFamily="34" charset="0"/>
                <a:ea typeface="Arial" panose="020B0604020202020204" pitchFamily="34" charset="0"/>
              </a:rPr>
              <a:t>donc</a:t>
            </a:r>
            <a:r>
              <a:rPr lang="en-US"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référence</a:t>
            </a:r>
            <a:r>
              <a:rPr lang="en-US" dirty="0">
                <a:solidFill>
                  <a:srgbClr val="0E0E0E"/>
                </a:solidFill>
                <a:latin typeface="Arial" panose="020B0604020202020204" pitchFamily="34" charset="0"/>
                <a:ea typeface="Arial" panose="020B0604020202020204" pitchFamily="34" charset="0"/>
              </a:rPr>
              <a:t> </a:t>
            </a:r>
            <a:r>
              <a:rPr lang="en-US" sz="2400" dirty="0">
                <a:solidFill>
                  <a:srgbClr val="0E0E0E"/>
                </a:solidFill>
                <a:latin typeface="Times New Roman" panose="02020603050405020304" pitchFamily="18" charset="0"/>
                <a:ea typeface="Arial" panose="020B0604020202020204" pitchFamily="34" charset="0"/>
                <a:cs typeface="Arial" panose="020B0604020202020204" pitchFamily="34" charset="0"/>
              </a:rPr>
              <a:t>à </a:t>
            </a:r>
            <a:r>
              <a:rPr lang="en-US" dirty="0">
                <a:solidFill>
                  <a:srgbClr val="0E0E0E"/>
                </a:solidFill>
                <a:latin typeface="Arial" panose="020B0604020202020204" pitchFamily="34" charset="0"/>
                <a:ea typeface="Arial" panose="020B0604020202020204" pitchFamily="34" charset="0"/>
              </a:rPr>
              <a:t>un </a:t>
            </a:r>
            <a:r>
              <a:rPr lang="en-US" b="1" dirty="0">
                <a:solidFill>
                  <a:srgbClr val="0E0E0E"/>
                </a:solidFill>
                <a:latin typeface="Arial" panose="020B0604020202020204" pitchFamily="34" charset="0"/>
                <a:ea typeface="Arial" panose="020B0604020202020204" pitchFamily="34" charset="0"/>
              </a:rPr>
              <a:t>engagement </a:t>
            </a:r>
            <a:r>
              <a:rPr lang="en-US" b="1" dirty="0" err="1">
                <a:solidFill>
                  <a:srgbClr val="0E0E0E"/>
                </a:solidFill>
                <a:latin typeface="Arial" panose="020B0604020202020204" pitchFamily="34" charset="0"/>
                <a:ea typeface="Arial" panose="020B0604020202020204" pitchFamily="34" charset="0"/>
              </a:rPr>
              <a:t>commun</a:t>
            </a:r>
            <a:r>
              <a:rPr lang="en-US" b="1" dirty="0">
                <a:solidFill>
                  <a:srgbClr val="0E0E0E"/>
                </a:solidFill>
                <a:latin typeface="Arial" panose="020B0604020202020204" pitchFamily="34" charset="0"/>
                <a:ea typeface="Arial" panose="020B0604020202020204" pitchFamily="34" charset="0"/>
              </a:rPr>
              <a:t> </a:t>
            </a:r>
            <a:r>
              <a:rPr lang="en-US" b="1" dirty="0" err="1">
                <a:solidFill>
                  <a:srgbClr val="0E0E0E"/>
                </a:solidFill>
                <a:latin typeface="Arial" panose="020B0604020202020204" pitchFamily="34" charset="0"/>
                <a:ea typeface="Arial" panose="020B0604020202020204" pitchFamily="34" charset="0"/>
              </a:rPr>
              <a:t>d'acteurs</a:t>
            </a:r>
            <a:r>
              <a:rPr lang="en-US" b="1" dirty="0">
                <a:solidFill>
                  <a:srgbClr val="0E0E0E"/>
                </a:solidFill>
                <a:latin typeface="Arial" panose="020B0604020202020204" pitchFamily="34" charset="0"/>
                <a:ea typeface="Arial" panose="020B0604020202020204" pitchFamily="34" charset="0"/>
              </a:rPr>
              <a:t> </a:t>
            </a:r>
            <a:r>
              <a:rPr lang="en-US" b="1" dirty="0" err="1">
                <a:solidFill>
                  <a:srgbClr val="0E0E0E"/>
                </a:solidFill>
                <a:latin typeface="Arial" panose="020B0604020202020204" pitchFamily="34" charset="0"/>
                <a:ea typeface="Arial" panose="020B0604020202020204" pitchFamily="34" charset="0"/>
              </a:rPr>
              <a:t>désireux</a:t>
            </a:r>
            <a:r>
              <a:rPr lang="en-US" b="1" dirty="0">
                <a:solidFill>
                  <a:srgbClr val="0E0E0E"/>
                </a:solidFill>
                <a:latin typeface="Arial" panose="020B0604020202020204" pitchFamily="34" charset="0"/>
                <a:ea typeface="Arial" panose="020B0604020202020204" pitchFamily="34" charset="0"/>
              </a:rPr>
              <a:t> de se </a:t>
            </a:r>
            <a:r>
              <a:rPr lang="en-US" b="1" dirty="0" err="1">
                <a:solidFill>
                  <a:srgbClr val="0E0E0E"/>
                </a:solidFill>
                <a:latin typeface="Arial" panose="020B0604020202020204" pitchFamily="34" charset="0"/>
                <a:ea typeface="Arial" panose="020B0604020202020204" pitchFamily="34" charset="0"/>
              </a:rPr>
              <a:t>rencontrer</a:t>
            </a:r>
            <a:r>
              <a:rPr lang="en-US"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voire</a:t>
            </a:r>
            <a:r>
              <a:rPr lang="en-US" dirty="0">
                <a:solidFill>
                  <a:srgbClr val="0E0E0E"/>
                </a:solidFill>
                <a:latin typeface="Arial" panose="020B0604020202020204" pitchFamily="34" charset="0"/>
                <a:ea typeface="Arial" panose="020B0604020202020204" pitchFamily="34" charset="0"/>
              </a:rPr>
              <a:t> de </a:t>
            </a:r>
            <a:r>
              <a:rPr lang="en-US" b="1" dirty="0" err="1">
                <a:solidFill>
                  <a:srgbClr val="0E0E0E"/>
                </a:solidFill>
                <a:latin typeface="Arial" panose="020B0604020202020204" pitchFamily="34" charset="0"/>
                <a:ea typeface="Arial" panose="020B0604020202020204" pitchFamily="34" charset="0"/>
              </a:rPr>
              <a:t>travailler</a:t>
            </a:r>
            <a:r>
              <a:rPr lang="en-US" b="1" dirty="0">
                <a:solidFill>
                  <a:srgbClr val="0E0E0E"/>
                </a:solidFill>
                <a:latin typeface="Arial" panose="020B0604020202020204" pitchFamily="34" charset="0"/>
                <a:ea typeface="Arial" panose="020B0604020202020204" pitchFamily="34" charset="0"/>
              </a:rPr>
              <a:t> ensemble sur des </a:t>
            </a:r>
            <a:r>
              <a:rPr lang="en-US" b="1" dirty="0" err="1">
                <a:solidFill>
                  <a:srgbClr val="0E0E0E"/>
                </a:solidFill>
                <a:latin typeface="Arial" panose="020B0604020202020204" pitchFamily="34" charset="0"/>
                <a:ea typeface="Arial" panose="020B0604020202020204" pitchFamily="34" charset="0"/>
              </a:rPr>
              <a:t>thématiques</a:t>
            </a:r>
            <a:r>
              <a:rPr lang="en-US"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dont</a:t>
            </a:r>
            <a:r>
              <a:rPr lang="en-US"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l'étendue</a:t>
            </a:r>
            <a:r>
              <a:rPr lang="en-US"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dépasse</a:t>
            </a:r>
            <a:r>
              <a:rPr lang="en-US"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généralement</a:t>
            </a:r>
            <a:r>
              <a:rPr lang="en-US" dirty="0">
                <a:solidFill>
                  <a:srgbClr val="0E0E0E"/>
                </a:solidFill>
                <a:latin typeface="Arial" panose="020B0604020202020204" pitchFamily="34" charset="0"/>
                <a:ea typeface="Arial" panose="020B0604020202020204" pitchFamily="34" charset="0"/>
              </a:rPr>
              <a:t> le cadre de </a:t>
            </a:r>
            <a:r>
              <a:rPr lang="en-US" dirty="0" err="1">
                <a:solidFill>
                  <a:srgbClr val="0E0E0E"/>
                </a:solidFill>
                <a:latin typeface="Arial" panose="020B0604020202020204" pitchFamily="34" charset="0"/>
                <a:ea typeface="Arial" panose="020B0604020202020204" pitchFamily="34" charset="0"/>
              </a:rPr>
              <a:t>compétences</a:t>
            </a:r>
            <a:r>
              <a:rPr lang="en-US" dirty="0">
                <a:solidFill>
                  <a:srgbClr val="0E0E0E"/>
                </a:solidFill>
                <a:latin typeface="Arial" panose="020B0604020202020204" pitchFamily="34" charset="0"/>
                <a:ea typeface="Arial" panose="020B0604020202020204" pitchFamily="34" charset="0"/>
              </a:rPr>
              <a:t> de </a:t>
            </a:r>
            <a:r>
              <a:rPr lang="en-US" dirty="0" err="1">
                <a:solidFill>
                  <a:srgbClr val="0E0E0E"/>
                </a:solidFill>
                <a:latin typeface="Arial" panose="020B0604020202020204" pitchFamily="34" charset="0"/>
                <a:ea typeface="Arial" panose="020B0604020202020204" pitchFamily="34" charset="0"/>
              </a:rPr>
              <a:t>chacun</a:t>
            </a:r>
            <a:r>
              <a:rPr lang="en-US" dirty="0">
                <a:solidFill>
                  <a:srgbClr val="0E0E0E"/>
                </a:solidFill>
                <a:latin typeface="Arial" panose="020B0604020202020204" pitchFamily="34" charset="0"/>
                <a:ea typeface="Arial" panose="020B0604020202020204" pitchFamily="34" charset="0"/>
              </a:rPr>
              <a:t> des </a:t>
            </a:r>
            <a:r>
              <a:rPr lang="en-US" dirty="0" err="1">
                <a:solidFill>
                  <a:srgbClr val="0E0E0E"/>
                </a:solidFill>
                <a:latin typeface="Arial" panose="020B0604020202020204" pitchFamily="34" charset="0"/>
                <a:ea typeface="Arial" panose="020B0604020202020204" pitchFamily="34" charset="0"/>
              </a:rPr>
              <a:t>acteurs</a:t>
            </a:r>
            <a:r>
              <a:rPr lang="en-US" dirty="0">
                <a:solidFill>
                  <a:srgbClr val="0E0E0E"/>
                </a:solidFill>
                <a:latin typeface="Arial" panose="020B0604020202020204" pitchFamily="34" charset="0"/>
                <a:ea typeface="Arial" panose="020B0604020202020204" pitchFamily="34" charset="0"/>
              </a:rPr>
              <a:t>.</a:t>
            </a:r>
            <a:endParaRPr lang="fr-BE" dirty="0">
              <a:latin typeface="Arial" panose="020B0604020202020204" pitchFamily="34" charset="0"/>
              <a:ea typeface="Arial" panose="020B0604020202020204" pitchFamily="34" charset="0"/>
            </a:endParaRPr>
          </a:p>
          <a:p>
            <a:pPr marL="85090" marR="18415" indent="3810">
              <a:lnSpc>
                <a:spcPct val="130000"/>
              </a:lnSpc>
              <a:spcBef>
                <a:spcPts val="865"/>
              </a:spcBef>
              <a:spcAft>
                <a:spcPts val="0"/>
              </a:spcAft>
            </a:pPr>
            <a:r>
              <a:rPr lang="en-US" dirty="0">
                <a:solidFill>
                  <a:srgbClr val="0E0E0E"/>
                </a:solidFill>
                <a:latin typeface="Arial" panose="020B0604020202020204" pitchFamily="34" charset="0"/>
                <a:ea typeface="Arial" panose="020B0604020202020204" pitchFamily="34" charset="0"/>
              </a:rPr>
              <a:t>La concertation </a:t>
            </a:r>
            <a:r>
              <a:rPr lang="en-US" dirty="0" err="1">
                <a:solidFill>
                  <a:srgbClr val="0E0E0E"/>
                </a:solidFill>
                <a:latin typeface="Arial" panose="020B0604020202020204" pitchFamily="34" charset="0"/>
                <a:ea typeface="Arial" panose="020B0604020202020204" pitchFamily="34" charset="0"/>
              </a:rPr>
              <a:t>permet</a:t>
            </a:r>
            <a:r>
              <a:rPr lang="en-US" dirty="0">
                <a:solidFill>
                  <a:srgbClr val="0E0E0E"/>
                </a:solidFill>
                <a:latin typeface="Arial" panose="020B0604020202020204" pitchFamily="34" charset="0"/>
                <a:ea typeface="Arial" panose="020B0604020202020204" pitchFamily="34" charset="0"/>
              </a:rPr>
              <a:t> la construction de </a:t>
            </a:r>
            <a:r>
              <a:rPr lang="en-US" b="1" dirty="0" err="1">
                <a:solidFill>
                  <a:srgbClr val="0E0E0E"/>
                </a:solidFill>
                <a:latin typeface="Arial" panose="020B0604020202020204" pitchFamily="34" charset="0"/>
                <a:ea typeface="Arial" panose="020B0604020202020204" pitchFamily="34" charset="0"/>
              </a:rPr>
              <a:t>projets</a:t>
            </a:r>
            <a:r>
              <a:rPr lang="en-US" b="1" dirty="0">
                <a:solidFill>
                  <a:srgbClr val="0E0E0E"/>
                </a:solidFill>
                <a:latin typeface="Arial" panose="020B0604020202020204" pitchFamily="34" charset="0"/>
                <a:ea typeface="Arial" panose="020B0604020202020204" pitchFamily="34" charset="0"/>
              </a:rPr>
              <a:t> </a:t>
            </a:r>
            <a:r>
              <a:rPr lang="en-US" b="1" dirty="0" err="1">
                <a:solidFill>
                  <a:srgbClr val="0E0E0E"/>
                </a:solidFill>
                <a:latin typeface="Arial" panose="020B0604020202020204" pitchFamily="34" charset="0"/>
                <a:ea typeface="Arial" panose="020B0604020202020204" pitchFamily="34" charset="0"/>
              </a:rPr>
              <a:t>communs</a:t>
            </a:r>
            <a:r>
              <a:rPr lang="en-US" b="1" dirty="0">
                <a:solidFill>
                  <a:srgbClr val="0E0E0E"/>
                </a:solidFill>
                <a:latin typeface="Arial" panose="020B0604020202020204" pitchFamily="34" charset="0"/>
                <a:ea typeface="Arial" panose="020B0604020202020204" pitchFamily="34" charset="0"/>
              </a:rPr>
              <a:t> </a:t>
            </a:r>
            <a:r>
              <a:rPr lang="en-US" dirty="0">
                <a:solidFill>
                  <a:srgbClr val="0E0E0E"/>
                </a:solidFill>
                <a:latin typeface="Arial" panose="020B0604020202020204" pitchFamily="34" charset="0"/>
                <a:ea typeface="Arial" panose="020B0604020202020204" pitchFamily="34" charset="0"/>
              </a:rPr>
              <a:t>au profit des publics-</a:t>
            </a:r>
            <a:r>
              <a:rPr lang="en-US" dirty="0" err="1">
                <a:solidFill>
                  <a:srgbClr val="0E0E0E"/>
                </a:solidFill>
                <a:latin typeface="Arial" panose="020B0604020202020204" pitchFamily="34" charset="0"/>
                <a:ea typeface="Arial" panose="020B0604020202020204" pitchFamily="34" charset="0"/>
              </a:rPr>
              <a:t>cibles</a:t>
            </a:r>
            <a:r>
              <a:rPr lang="en-US" dirty="0">
                <a:solidFill>
                  <a:srgbClr val="0E0E0E"/>
                </a:solidFill>
                <a:latin typeface="Arial" panose="020B0604020202020204" pitchFamily="34" charset="0"/>
                <a:ea typeface="Arial" panose="020B0604020202020204" pitchFamily="34" charset="0"/>
              </a:rPr>
              <a:t> et </a:t>
            </a:r>
            <a:r>
              <a:rPr lang="en-US" dirty="0" err="1">
                <a:solidFill>
                  <a:srgbClr val="0E0E0E"/>
                </a:solidFill>
                <a:latin typeface="Arial" panose="020B0604020202020204" pitchFamily="34" charset="0"/>
                <a:ea typeface="Arial" panose="020B0604020202020204" pitchFamily="34" charset="0"/>
              </a:rPr>
              <a:t>d'une</a:t>
            </a:r>
            <a:r>
              <a:rPr lang="en-US"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façon</a:t>
            </a:r>
            <a:r>
              <a:rPr lang="en-US"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moins</a:t>
            </a:r>
            <a:r>
              <a:rPr lang="en-US" dirty="0">
                <a:solidFill>
                  <a:srgbClr val="0E0E0E"/>
                </a:solidFill>
                <a:latin typeface="Arial" panose="020B0604020202020204" pitchFamily="34" charset="0"/>
                <a:ea typeface="Arial" panose="020B0604020202020204" pitchFamily="34" charset="0"/>
              </a:rPr>
              <a:t> visible, </a:t>
            </a:r>
            <a:r>
              <a:rPr lang="en-US" dirty="0" err="1">
                <a:solidFill>
                  <a:srgbClr val="0E0E0E"/>
                </a:solidFill>
                <a:latin typeface="Arial" panose="020B0604020202020204" pitchFamily="34" charset="0"/>
                <a:ea typeface="Arial" panose="020B0604020202020204" pitchFamily="34" charset="0"/>
              </a:rPr>
              <a:t>elle</a:t>
            </a:r>
            <a:r>
              <a:rPr lang="en-US"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permet</a:t>
            </a:r>
            <a:r>
              <a:rPr lang="en-US"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aussi</a:t>
            </a:r>
            <a:r>
              <a:rPr lang="en-US" dirty="0">
                <a:solidFill>
                  <a:srgbClr val="0E0E0E"/>
                </a:solidFill>
                <a:latin typeface="Arial" panose="020B0604020202020204" pitchFamily="34" charset="0"/>
                <a:ea typeface="Arial" panose="020B0604020202020204" pitchFamily="34" charset="0"/>
              </a:rPr>
              <a:t> de </a:t>
            </a:r>
            <a:r>
              <a:rPr lang="en-US" dirty="0" err="1">
                <a:solidFill>
                  <a:srgbClr val="0E0E0E"/>
                </a:solidFill>
                <a:latin typeface="Arial" panose="020B0604020202020204" pitchFamily="34" charset="0"/>
                <a:ea typeface="Arial" panose="020B0604020202020204" pitchFamily="34" charset="0"/>
              </a:rPr>
              <a:t>mutualiser</a:t>
            </a:r>
            <a:r>
              <a:rPr lang="en-US" dirty="0">
                <a:solidFill>
                  <a:srgbClr val="0E0E0E"/>
                </a:solidFill>
                <a:latin typeface="Arial" panose="020B0604020202020204" pitchFamily="34" charset="0"/>
                <a:ea typeface="Arial" panose="020B0604020202020204" pitchFamily="34" charset="0"/>
              </a:rPr>
              <a:t> des </a:t>
            </a:r>
            <a:r>
              <a:rPr lang="en-US" dirty="0" err="1">
                <a:solidFill>
                  <a:srgbClr val="0E0E0E"/>
                </a:solidFill>
                <a:latin typeface="Arial" panose="020B0604020202020204" pitchFamily="34" charset="0"/>
                <a:ea typeface="Arial" panose="020B0604020202020204" pitchFamily="34" charset="0"/>
              </a:rPr>
              <a:t>moyens</a:t>
            </a:r>
            <a:r>
              <a:rPr lang="en-US" dirty="0">
                <a:solidFill>
                  <a:srgbClr val="0E0E0E"/>
                </a:solidFill>
                <a:latin typeface="Arial" panose="020B0604020202020204" pitchFamily="34" charset="0"/>
                <a:ea typeface="Arial" panose="020B0604020202020204" pitchFamily="34" charset="0"/>
              </a:rPr>
              <a:t> pour </a:t>
            </a:r>
            <a:r>
              <a:rPr lang="en-US" dirty="0" err="1">
                <a:solidFill>
                  <a:srgbClr val="0E0E0E"/>
                </a:solidFill>
                <a:latin typeface="Arial" panose="020B0604020202020204" pitchFamily="34" charset="0"/>
                <a:ea typeface="Arial" panose="020B0604020202020204" pitchFamily="34" charset="0"/>
              </a:rPr>
              <a:t>éviter</a:t>
            </a:r>
            <a:r>
              <a:rPr lang="en-US" dirty="0">
                <a:solidFill>
                  <a:srgbClr val="0E0E0E"/>
                </a:solidFill>
                <a:latin typeface="Arial" panose="020B0604020202020204" pitchFamily="34" charset="0"/>
                <a:ea typeface="Arial" panose="020B0604020202020204" pitchFamily="34" charset="0"/>
              </a:rPr>
              <a:t> des doubles interventions, on </a:t>
            </a:r>
            <a:r>
              <a:rPr lang="en-US" dirty="0" err="1">
                <a:solidFill>
                  <a:srgbClr val="0E0E0E"/>
                </a:solidFill>
                <a:latin typeface="Arial" panose="020B0604020202020204" pitchFamily="34" charset="0"/>
                <a:ea typeface="Arial" panose="020B0604020202020204" pitchFamily="34" charset="0"/>
              </a:rPr>
              <a:t>peut</a:t>
            </a:r>
            <a:r>
              <a:rPr lang="en-US"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en</a:t>
            </a:r>
            <a:r>
              <a:rPr lang="en-US"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déduire</a:t>
            </a:r>
            <a:r>
              <a:rPr lang="en-US" dirty="0">
                <a:solidFill>
                  <a:srgbClr val="0E0E0E"/>
                </a:solidFill>
                <a:latin typeface="Arial" panose="020B0604020202020204" pitchFamily="34" charset="0"/>
                <a:ea typeface="Arial" panose="020B0604020202020204" pitchFamily="34" charset="0"/>
              </a:rPr>
              <a:t> que </a:t>
            </a:r>
            <a:r>
              <a:rPr lang="en-US" b="1" dirty="0">
                <a:solidFill>
                  <a:srgbClr val="0E0E0E"/>
                </a:solidFill>
                <a:latin typeface="Arial" panose="020B0604020202020204" pitchFamily="34" charset="0"/>
                <a:ea typeface="Arial" panose="020B0604020202020204" pitchFamily="34" charset="0"/>
              </a:rPr>
              <a:t>collaboration et </a:t>
            </a:r>
            <a:r>
              <a:rPr lang="en-US" b="1" dirty="0" err="1">
                <a:solidFill>
                  <a:srgbClr val="0E0E0E"/>
                </a:solidFill>
                <a:latin typeface="Arial" panose="020B0604020202020204" pitchFamily="34" charset="0"/>
                <a:ea typeface="Arial" panose="020B0604020202020204" pitchFamily="34" charset="0"/>
              </a:rPr>
              <a:t>complémentarité</a:t>
            </a:r>
            <a:r>
              <a:rPr lang="en-US" b="1" dirty="0">
                <a:solidFill>
                  <a:srgbClr val="0E0E0E"/>
                </a:solidFill>
                <a:latin typeface="Arial" panose="020B0604020202020204" pitchFamily="34" charset="0"/>
                <a:ea typeface="Arial" panose="020B0604020202020204" pitchFamily="34" charset="0"/>
              </a:rPr>
              <a:t> </a:t>
            </a:r>
            <a:r>
              <a:rPr lang="en-US" dirty="0">
                <a:solidFill>
                  <a:srgbClr val="0E0E0E"/>
                </a:solidFill>
                <a:latin typeface="Arial" panose="020B0604020202020204" pitchFamily="34" charset="0"/>
                <a:ea typeface="Arial" panose="020B0604020202020204" pitchFamily="34" charset="0"/>
              </a:rPr>
              <a:t>font </a:t>
            </a:r>
            <a:r>
              <a:rPr lang="en-US" dirty="0" err="1">
                <a:solidFill>
                  <a:srgbClr val="0E0E0E"/>
                </a:solidFill>
                <a:latin typeface="Arial" panose="020B0604020202020204" pitchFamily="34" charset="0"/>
                <a:ea typeface="Arial" panose="020B0604020202020204" pitchFamily="34" charset="0"/>
              </a:rPr>
              <a:t>partie</a:t>
            </a:r>
            <a:r>
              <a:rPr lang="en-US"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d'une</a:t>
            </a:r>
            <a:r>
              <a:rPr lang="en-US"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approche</a:t>
            </a:r>
            <a:r>
              <a:rPr lang="en-US" dirty="0">
                <a:solidFill>
                  <a:srgbClr val="0E0E0E"/>
                </a:solidFill>
                <a:latin typeface="Arial" panose="020B0604020202020204" pitchFamily="34" charset="0"/>
                <a:ea typeface="Arial" panose="020B0604020202020204" pitchFamily="34" charset="0"/>
              </a:rPr>
              <a:t> plus </a:t>
            </a:r>
            <a:r>
              <a:rPr lang="en-US" dirty="0" err="1">
                <a:solidFill>
                  <a:srgbClr val="0E0E0E"/>
                </a:solidFill>
                <a:latin typeface="Arial" panose="020B0604020202020204" pitchFamily="34" charset="0"/>
                <a:ea typeface="Arial" panose="020B0604020202020204" pitchFamily="34" charset="0"/>
              </a:rPr>
              <a:t>cohérente</a:t>
            </a:r>
            <a:r>
              <a:rPr lang="en-US" dirty="0">
                <a:solidFill>
                  <a:srgbClr val="0E0E0E"/>
                </a:solidFill>
                <a:latin typeface="Arial" panose="020B0604020202020204" pitchFamily="34" charset="0"/>
                <a:ea typeface="Arial" panose="020B0604020202020204" pitchFamily="34" charset="0"/>
              </a:rPr>
              <a:t> des </a:t>
            </a:r>
            <a:r>
              <a:rPr lang="en-US" dirty="0" err="1">
                <a:solidFill>
                  <a:srgbClr val="0E0E0E"/>
                </a:solidFill>
                <a:latin typeface="Arial" panose="020B0604020202020204" pitchFamily="34" charset="0"/>
                <a:ea typeface="Arial" panose="020B0604020202020204" pitchFamily="34" charset="0"/>
              </a:rPr>
              <a:t>problématiques</a:t>
            </a:r>
            <a:r>
              <a:rPr lang="en-US" dirty="0">
                <a:solidFill>
                  <a:srgbClr val="0E0E0E"/>
                </a:solidFill>
                <a:latin typeface="Arial" panose="020B0604020202020204" pitchFamily="34" charset="0"/>
                <a:ea typeface="Arial" panose="020B0604020202020204" pitchFamily="34" charset="0"/>
              </a:rPr>
              <a:t> </a:t>
            </a:r>
            <a:r>
              <a:rPr lang="en-US" dirty="0" err="1">
                <a:solidFill>
                  <a:srgbClr val="0E0E0E"/>
                </a:solidFill>
                <a:latin typeface="Arial" panose="020B0604020202020204" pitchFamily="34" charset="0"/>
                <a:ea typeface="Arial" panose="020B0604020202020204" pitchFamily="34" charset="0"/>
              </a:rPr>
              <a:t>sociales</a:t>
            </a:r>
            <a:r>
              <a:rPr lang="en-US" dirty="0">
                <a:solidFill>
                  <a:srgbClr val="0E0E0E"/>
                </a:solidFill>
                <a:latin typeface="Arial" panose="020B0604020202020204" pitchFamily="34" charset="0"/>
                <a:ea typeface="Arial" panose="020B0604020202020204" pitchFamily="34" charset="0"/>
              </a:rPr>
              <a:t> et de la </a:t>
            </a:r>
            <a:r>
              <a:rPr lang="en-US" dirty="0" err="1">
                <a:solidFill>
                  <a:srgbClr val="0E0E0E"/>
                </a:solidFill>
                <a:latin typeface="Arial" panose="020B0604020202020204" pitchFamily="34" charset="0"/>
                <a:ea typeface="Arial" panose="020B0604020202020204" pitchFamily="34" charset="0"/>
              </a:rPr>
              <a:t>détection</a:t>
            </a:r>
            <a:r>
              <a:rPr lang="en-US" dirty="0">
                <a:solidFill>
                  <a:srgbClr val="0E0E0E"/>
                </a:solidFill>
                <a:latin typeface="Arial" panose="020B0604020202020204" pitchFamily="34" charset="0"/>
                <a:ea typeface="Arial" panose="020B0604020202020204" pitchFamily="34" charset="0"/>
              </a:rPr>
              <a:t> des </a:t>
            </a:r>
            <a:r>
              <a:rPr lang="en-US" dirty="0" err="1">
                <a:solidFill>
                  <a:srgbClr val="0E0E0E"/>
                </a:solidFill>
                <a:latin typeface="Arial" panose="020B0604020202020204" pitchFamily="34" charset="0"/>
                <a:ea typeface="Arial" panose="020B0604020202020204" pitchFamily="34" charset="0"/>
              </a:rPr>
              <a:t>besoins</a:t>
            </a:r>
            <a:r>
              <a:rPr lang="en-US" dirty="0">
                <a:solidFill>
                  <a:srgbClr val="0E0E0E"/>
                </a:solidFill>
                <a:latin typeface="Arial" panose="020B0604020202020204" pitchFamily="34" charset="0"/>
                <a:ea typeface="Arial" panose="020B0604020202020204" pitchFamily="34" charset="0"/>
              </a:rPr>
              <a:t>.</a:t>
            </a:r>
            <a:endParaRPr lang="fr-BE"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590665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endParaRPr lang="fr-BE" dirty="0"/>
          </a:p>
        </p:txBody>
      </p:sp>
      <p:sp>
        <p:nvSpPr>
          <p:cNvPr id="3" name="Sous-titre 2"/>
          <p:cNvSpPr>
            <a:spLocks noGrp="1"/>
          </p:cNvSpPr>
          <p:nvPr>
            <p:ph type="subTitle" idx="1"/>
          </p:nvPr>
        </p:nvSpPr>
        <p:spPr>
          <a:xfrm>
            <a:off x="237392" y="2565399"/>
            <a:ext cx="11324492" cy="3659555"/>
          </a:xfrm>
        </p:spPr>
        <p:txBody>
          <a:bodyPr>
            <a:normAutofit/>
          </a:bodyPr>
          <a:lstStyle/>
          <a:p>
            <a:pPr marL="342900" indent="-342900" algn="l">
              <a:buFont typeface="Wingdings" panose="05000000000000000000" pitchFamily="2" charset="2"/>
              <a:buChar char="§"/>
            </a:pPr>
            <a:r>
              <a:rPr lang="fr-BE" dirty="0" smtClean="0"/>
              <a:t>Prise de contact individuelle avec les acteurs de terrain (le recensement existait déjà)</a:t>
            </a:r>
          </a:p>
          <a:p>
            <a:pPr marL="800100" lvl="1" indent="-342900" algn="l">
              <a:buFont typeface="Arial" panose="020B0604020202020204" pitchFamily="34" charset="0"/>
              <a:buChar char="•"/>
            </a:pPr>
            <a:r>
              <a:rPr lang="fr-BE" dirty="0" smtClean="0"/>
              <a:t>Offre du « service » de mise en réseau du CPAS</a:t>
            </a:r>
          </a:p>
          <a:p>
            <a:pPr marL="800100" lvl="1" indent="-342900" algn="l">
              <a:buFont typeface="Arial" panose="020B0604020202020204" pitchFamily="34" charset="0"/>
              <a:buChar char="•"/>
            </a:pPr>
            <a:r>
              <a:rPr lang="fr-BE" dirty="0" smtClean="0"/>
              <a:t>Proposition de rassemblement des constats et problématiques de chacun</a:t>
            </a:r>
          </a:p>
          <a:p>
            <a:pPr marL="800100" lvl="1" indent="-342900" algn="l">
              <a:buFont typeface="Arial" panose="020B0604020202020204" pitchFamily="34" charset="0"/>
              <a:buChar char="•"/>
            </a:pPr>
            <a:r>
              <a:rPr lang="fr-BE" dirty="0" smtClean="0"/>
              <a:t>Identification des principales thématiques d’action sociale</a:t>
            </a:r>
          </a:p>
          <a:p>
            <a:pPr marL="342900" indent="-342900" algn="l">
              <a:buFont typeface="Arial" panose="020B0604020202020204" pitchFamily="34" charset="0"/>
              <a:buChar char="•"/>
            </a:pPr>
            <a:r>
              <a:rPr lang="fr-BE" dirty="0" smtClean="0"/>
              <a:t>Organisation d’une première assemblée </a:t>
            </a:r>
          </a:p>
          <a:p>
            <a:pPr marL="800100" lvl="1" indent="-342900" algn="l">
              <a:buFont typeface="Arial" panose="020B0604020202020204" pitchFamily="34" charset="0"/>
              <a:buChar char="•"/>
            </a:pPr>
            <a:r>
              <a:rPr lang="fr-BE" dirty="0" smtClean="0"/>
              <a:t>Travail en ateliers thématiques avec les acteurs de terrain</a:t>
            </a:r>
          </a:p>
          <a:p>
            <a:pPr marL="800100" lvl="1" indent="-342900" algn="l">
              <a:buFont typeface="Arial" panose="020B0604020202020204" pitchFamily="34" charset="0"/>
              <a:buChar char="•"/>
            </a:pPr>
            <a:r>
              <a:rPr lang="fr-BE" dirty="0" smtClean="0"/>
              <a:t>Mise en avant de la nécessité de travailler dorénavant, chaque mois au sein de groupes de travail thématiques</a:t>
            </a:r>
          </a:p>
          <a:p>
            <a:pPr marL="342900" indent="-342900" algn="l">
              <a:buFont typeface="Wingdings" panose="05000000000000000000" pitchFamily="2" charset="2"/>
              <a:buChar char="§"/>
            </a:pPr>
            <a:endParaRPr lang="fr-BE" dirty="0"/>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 y="785812"/>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786907"/>
            <a:ext cx="11561884"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770063" y="1061671"/>
            <a:ext cx="994067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fr-BE" altLang="fr-FR" dirty="0" smtClean="0">
                <a:solidFill>
                  <a:srgbClr val="000000"/>
                </a:solidFill>
              </a:rPr>
              <a:t> Les étapes de la création </a:t>
            </a:r>
            <a:r>
              <a:rPr lang="fr-BE" altLang="fr-FR" sz="24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Le </a:t>
            </a:r>
            <a:r>
              <a:rPr lang="fr-BE" altLang="fr-FR"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service de Coordination de l’Action Sociale du CPAS de Saint-Gilles a démarré le 1</a:t>
            </a:r>
            <a:r>
              <a:rPr lang="fr-BE" altLang="fr-FR" sz="2400" baseline="30000" dirty="0">
                <a:solidFill>
                  <a:srgbClr val="000000"/>
                </a:solidFill>
                <a:latin typeface="Calibri" panose="020F0502020204030204" pitchFamily="34" charset="0"/>
                <a:ea typeface="Calibri" panose="020F0502020204030204" pitchFamily="34" charset="0"/>
                <a:cs typeface="Times New Roman" panose="02020603050405020304" pitchFamily="18" charset="0"/>
              </a:rPr>
              <a:t>er</a:t>
            </a:r>
            <a:r>
              <a:rPr lang="fr-BE" altLang="fr-FR" sz="2400" dirty="0">
                <a:solidFill>
                  <a:srgbClr val="000000"/>
                </a:solidFill>
                <a:latin typeface="Calibri" panose="020F0502020204030204" pitchFamily="34" charset="0"/>
                <a:ea typeface="Calibri" panose="020F0502020204030204" pitchFamily="34" charset="0"/>
                <a:cs typeface="Times New Roman" panose="02020603050405020304" pitchFamily="18" charset="0"/>
              </a:rPr>
              <a:t> avril 2004</a:t>
            </a:r>
          </a:p>
          <a:p>
            <a:pPr algn="ctr">
              <a:spcBef>
                <a:spcPct val="0"/>
              </a:spcBef>
              <a:buFontTx/>
              <a:buNone/>
            </a:pPr>
            <a:endParaRPr lang="fr-BE" altLang="fr-FR"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42143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endParaRPr lang="fr-BE" dirty="0"/>
          </a:p>
        </p:txBody>
      </p:sp>
      <p:sp>
        <p:nvSpPr>
          <p:cNvPr id="3" name="Sous-titre 2"/>
          <p:cNvSpPr>
            <a:spLocks noGrp="1"/>
          </p:cNvSpPr>
          <p:nvPr>
            <p:ph type="subTitle" idx="1"/>
          </p:nvPr>
        </p:nvSpPr>
        <p:spPr>
          <a:xfrm>
            <a:off x="237392" y="2635248"/>
            <a:ext cx="11324492" cy="3589706"/>
          </a:xfrm>
        </p:spPr>
        <p:txBody>
          <a:bodyPr>
            <a:normAutofit/>
          </a:bodyPr>
          <a:lstStyle/>
          <a:p>
            <a:pPr marL="342900" indent="-342900" algn="l">
              <a:buFont typeface="Wingdings" panose="05000000000000000000" pitchFamily="2" charset="2"/>
              <a:buChar char="§"/>
            </a:pPr>
            <a:r>
              <a:rPr lang="fr-BE" dirty="0" smtClean="0"/>
              <a:t>Création de </a:t>
            </a:r>
            <a:r>
              <a:rPr lang="fr-BE" b="1" dirty="0" smtClean="0"/>
              <a:t>groupes de travail </a:t>
            </a:r>
            <a:r>
              <a:rPr lang="fr-BE" dirty="0" smtClean="0"/>
              <a:t>(Logement, Migrations, santé-pauvreté, Jeunesse et Accès à la culture)</a:t>
            </a:r>
          </a:p>
          <a:p>
            <a:pPr marL="342900" indent="-342900" algn="l">
              <a:buFont typeface="Wingdings" panose="05000000000000000000" pitchFamily="2" charset="2"/>
              <a:buChar char="§"/>
            </a:pPr>
            <a:r>
              <a:rPr lang="fr-BE" dirty="0" smtClean="0"/>
              <a:t>Réalisation d’une </a:t>
            </a:r>
            <a:r>
              <a:rPr lang="fr-BE" b="1" dirty="0" smtClean="0"/>
              <a:t>Charte</a:t>
            </a:r>
            <a:r>
              <a:rPr lang="fr-BE" dirty="0" smtClean="0"/>
              <a:t> commune mettant en avant les grands principes d’une coordination sociale démocratique</a:t>
            </a:r>
          </a:p>
          <a:p>
            <a:pPr marL="342900" indent="-342900" algn="l">
              <a:buFont typeface="Wingdings" panose="05000000000000000000" pitchFamily="2" charset="2"/>
              <a:buChar char="§"/>
            </a:pPr>
            <a:r>
              <a:rPr lang="fr-BE" dirty="0" smtClean="0"/>
              <a:t>Election d’un organe représentatif et décisionnel de la coordination sociale représentant les membres (ayant signé la charte) : Le </a:t>
            </a:r>
            <a:r>
              <a:rPr lang="fr-BE" b="1" dirty="0" smtClean="0"/>
              <a:t>Comité d’accompagnement </a:t>
            </a:r>
            <a:r>
              <a:rPr lang="fr-BE" dirty="0" smtClean="0"/>
              <a:t>(membres émanant à 50% de l’associatif et 50% du public)</a:t>
            </a:r>
          </a:p>
          <a:p>
            <a:pPr marL="342900" indent="-342900" algn="l">
              <a:buFont typeface="Wingdings" panose="05000000000000000000" pitchFamily="2" charset="2"/>
              <a:buChar char="§"/>
            </a:pPr>
            <a:r>
              <a:rPr lang="fr-BE" b="1" dirty="0" smtClean="0"/>
              <a:t>Assemblées générales </a:t>
            </a:r>
            <a:r>
              <a:rPr lang="fr-BE" dirty="0" smtClean="0"/>
              <a:t>des membres (associations et services publics) pour présenter les travaux et réflexions des uns et des autres.</a:t>
            </a:r>
            <a:endParaRPr lang="fr-BE" dirty="0"/>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 y="785812"/>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98537"/>
            <a:ext cx="11561884"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951891" y="1520825"/>
            <a:ext cx="85988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BE" altLang="fr-FR" dirty="0" smtClean="0">
                <a:solidFill>
                  <a:srgbClr val="000000"/>
                </a:solidFill>
              </a:rPr>
              <a:t> Les étapes de la création</a:t>
            </a:r>
            <a:endParaRPr lang="fr-BE" altLang="fr-FR"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2157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1258887"/>
          </a:xfrm>
        </p:spPr>
        <p:txBody>
          <a:bodyPr/>
          <a:lstStyle/>
          <a:p>
            <a:endParaRPr lang="fr-BE" dirty="0"/>
          </a:p>
        </p:txBody>
      </p:sp>
      <p:sp>
        <p:nvSpPr>
          <p:cNvPr id="3" name="Sous-titre 2"/>
          <p:cNvSpPr>
            <a:spLocks noGrp="1"/>
          </p:cNvSpPr>
          <p:nvPr>
            <p:ph type="subTitle" idx="1"/>
          </p:nvPr>
        </p:nvSpPr>
        <p:spPr>
          <a:xfrm>
            <a:off x="237392" y="2988460"/>
            <a:ext cx="11324492" cy="3236494"/>
          </a:xfrm>
        </p:spPr>
        <p:txBody>
          <a:bodyPr>
            <a:normAutofit fontScale="85000" lnSpcReduction="20000"/>
          </a:bodyPr>
          <a:lstStyle/>
          <a:p>
            <a:pPr algn="l"/>
            <a:r>
              <a:rPr lang="fr-BE" sz="2800" dirty="0" smtClean="0"/>
              <a:t>La </a:t>
            </a:r>
            <a:r>
              <a:rPr lang="fr-BE" sz="2800" b="1" dirty="0" smtClean="0"/>
              <a:t>finalité</a:t>
            </a:r>
            <a:r>
              <a:rPr lang="fr-BE" sz="2800" dirty="0" smtClean="0"/>
              <a:t> de ce travail en réseau consiste à </a:t>
            </a:r>
            <a:r>
              <a:rPr lang="fr-BE" sz="2800" b="1" dirty="0" smtClean="0"/>
              <a:t>lutter ensemble contre l’exclusion sociale </a:t>
            </a:r>
          </a:p>
          <a:p>
            <a:pPr algn="just">
              <a:spcBef>
                <a:spcPct val="0"/>
              </a:spcBef>
            </a:pPr>
            <a:endParaRPr lang="fr-BE" altLang="fr-FR" sz="28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algn="just">
              <a:spcBef>
                <a:spcPct val="0"/>
              </a:spcBef>
            </a:pPr>
            <a:r>
              <a:rPr lang="fr-BE" altLang="fr-FR" sz="28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Les </a:t>
            </a:r>
            <a:r>
              <a:rPr lang="fr-BE" altLang="fr-FR" sz="2800" b="1"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objectifs</a:t>
            </a:r>
            <a:r>
              <a:rPr lang="fr-BE" altLang="fr-FR" sz="28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mis en place reposent sur trois pôles principaux</a:t>
            </a:r>
          </a:p>
          <a:p>
            <a:pPr algn="just">
              <a:spcBef>
                <a:spcPct val="0"/>
              </a:spcBef>
            </a:pPr>
            <a:endParaRPr lang="fr-BE" altLang="fr-FR" sz="3200"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spcBef>
                <a:spcPct val="0"/>
              </a:spcBef>
              <a:buFont typeface="Wingdings" panose="05000000000000000000" pitchFamily="2" charset="2"/>
              <a:buChar char="Ø"/>
            </a:pPr>
            <a:r>
              <a:rPr lang="fr-BE" altLang="fr-FR"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Apprendre à mieux se connaître et donc décloisonner le travail des organisations à vocation sociale opérant sur le territoire communal et développer des synergies</a:t>
            </a:r>
          </a:p>
          <a:p>
            <a:pPr marL="342900" indent="-342900" algn="just">
              <a:spcBef>
                <a:spcPct val="0"/>
              </a:spcBef>
              <a:buFont typeface="Wingdings" panose="05000000000000000000" pitchFamily="2" charset="2"/>
              <a:buChar char="Ø"/>
            </a:pPr>
            <a:endParaRPr lang="fr-BE" altLang="fr-FR"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spcBef>
                <a:spcPct val="0"/>
              </a:spcBef>
              <a:buFont typeface="Wingdings" panose="05000000000000000000" pitchFamily="2" charset="2"/>
              <a:buChar char="Ø"/>
            </a:pPr>
            <a:r>
              <a:rPr lang="fr-BE" altLang="fr-FR"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Mettre en place, lorsque le milieu associatif le souhaite, un lieu de parole et de réflexion sur des problématiques, des manques qui existent aujourd’hui au niveau social sur le territoire saint-gillois</a:t>
            </a:r>
          </a:p>
          <a:p>
            <a:pPr marL="342900" indent="-342900" algn="just">
              <a:spcBef>
                <a:spcPct val="0"/>
              </a:spcBef>
              <a:buFont typeface="Wingdings" panose="05000000000000000000" pitchFamily="2" charset="2"/>
              <a:buChar char="Ø"/>
            </a:pPr>
            <a:endParaRPr lang="fr-BE" altLang="fr-FR"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gn="just">
              <a:spcBef>
                <a:spcPct val="0"/>
              </a:spcBef>
              <a:buFont typeface="Wingdings" panose="05000000000000000000" pitchFamily="2" charset="2"/>
              <a:buChar char="Ø"/>
            </a:pPr>
            <a:r>
              <a:rPr lang="fr-BE" altLang="fr-FR" dirty="0" smtClean="0">
                <a:solidFill>
                  <a:srgbClr val="000000"/>
                </a:solidFill>
                <a:latin typeface="Calibri" panose="020F0502020204030204" pitchFamily="34" charset="0"/>
                <a:ea typeface="Calibri" panose="020F0502020204030204" pitchFamily="34" charset="0"/>
                <a:cs typeface="Times New Roman" panose="02020603050405020304" pitchFamily="18" charset="0"/>
              </a:rPr>
              <a:t> Réaliser, ensemble, des projets visant à dépasser ces problématiques, formuler des propositions que la coordination sociale pourra transmettre aux pouvoirs publics</a:t>
            </a:r>
          </a:p>
          <a:p>
            <a:pPr algn="l"/>
            <a:endParaRPr lang="fr-BE" dirty="0"/>
          </a:p>
        </p:txBody>
      </p:sp>
      <p:pic>
        <p:nvPicPr>
          <p:cNvPr id="4" name="Picture 40" descr="LOGO CPAS_NE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71438"/>
            <a:ext cx="1627188"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sp>
        <p:nvSpPr>
          <p:cNvPr id="5" name="Rectangle 4"/>
          <p:cNvSpPr/>
          <p:nvPr/>
        </p:nvSpPr>
        <p:spPr>
          <a:xfrm>
            <a:off x="-1" y="785812"/>
            <a:ext cx="11561885" cy="303907"/>
          </a:xfrm>
          <a:prstGeom prst="rect">
            <a:avLst/>
          </a:prstGeom>
          <a:solidFill>
            <a:srgbClr val="3C33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cxnSp>
        <p:nvCxnSpPr>
          <p:cNvPr id="6" name="Connecteur droit 5"/>
          <p:cNvCxnSpPr/>
          <p:nvPr/>
        </p:nvCxnSpPr>
        <p:spPr>
          <a:xfrm rot="10800000">
            <a:off x="0" y="998538"/>
            <a:ext cx="9144000" cy="158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Connecteur droit 6"/>
          <p:cNvCxnSpPr/>
          <p:nvPr/>
        </p:nvCxnSpPr>
        <p:spPr>
          <a:xfrm rot="10800000">
            <a:off x="0" y="6572250"/>
            <a:ext cx="9144000" cy="1588"/>
          </a:xfrm>
          <a:prstGeom prst="line">
            <a:avLst/>
          </a:prstGeom>
          <a:ln w="57150">
            <a:solidFill>
              <a:srgbClr val="3C3334"/>
            </a:solidFill>
          </a:ln>
        </p:spPr>
        <p:style>
          <a:lnRef idx="1">
            <a:schemeClr val="accent1"/>
          </a:lnRef>
          <a:fillRef idx="0">
            <a:schemeClr val="accent1"/>
          </a:fillRef>
          <a:effectRef idx="0">
            <a:schemeClr val="accent1"/>
          </a:effectRef>
          <a:fontRef idx="minor">
            <a:schemeClr val="tx1"/>
          </a:fontRef>
        </p:style>
      </p:cxnSp>
      <p:cxnSp>
        <p:nvCxnSpPr>
          <p:cNvPr id="8" name="Connecteur droit 7"/>
          <p:cNvCxnSpPr/>
          <p:nvPr/>
        </p:nvCxnSpPr>
        <p:spPr>
          <a:xfrm rot="10800000">
            <a:off x="0" y="6643688"/>
            <a:ext cx="9144000" cy="158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72450" y="0"/>
            <a:ext cx="8905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98537"/>
            <a:ext cx="11561884"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a:spLocks noChangeArrowheads="1"/>
          </p:cNvSpPr>
          <p:nvPr/>
        </p:nvSpPr>
        <p:spPr bwMode="auto">
          <a:xfrm>
            <a:off x="1951891" y="1520825"/>
            <a:ext cx="859887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fr-BE" altLang="fr-FR" dirty="0" smtClean="0">
                <a:solidFill>
                  <a:srgbClr val="000000"/>
                </a:solidFill>
              </a:rPr>
              <a:t> La Coordination Sociale</a:t>
            </a:r>
          </a:p>
          <a:p>
            <a:pPr algn="ctr">
              <a:spcBef>
                <a:spcPct val="0"/>
              </a:spcBef>
              <a:buFontTx/>
              <a:buNone/>
            </a:pPr>
            <a:r>
              <a:rPr lang="fr-BE" altLang="fr-FR" sz="2400" dirty="0" smtClean="0">
                <a:latin typeface="Calibri" panose="020F0502020204030204" pitchFamily="34" charset="0"/>
                <a:ea typeface="Calibri" panose="020F0502020204030204" pitchFamily="34" charset="0"/>
                <a:cs typeface="Times New Roman" panose="02020603050405020304" pitchFamily="18" charset="0"/>
              </a:rPr>
              <a:t>Finalité et Objectifs</a:t>
            </a:r>
            <a:endParaRPr lang="fr-BE" altLang="fr-FR"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8593755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TotalTime>
  <Words>1560</Words>
  <Application>Microsoft Office PowerPoint</Application>
  <PresentationFormat>Grand écran</PresentationFormat>
  <Paragraphs>196</Paragraphs>
  <Slides>39</Slides>
  <Notes>1</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39</vt:i4>
      </vt:variant>
    </vt:vector>
  </HeadingPairs>
  <TitlesOfParts>
    <vt:vector size="45" baseType="lpstr">
      <vt:lpstr>Arial</vt:lpstr>
      <vt:lpstr>Calibri</vt:lpstr>
      <vt:lpstr>Calibri Light</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eza</vt:lpstr>
      <vt:lpstr>Présentation PowerPoint</vt:lpstr>
      <vt:lpstr>x</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csfw</vt:lpstr>
      <vt:lpstr>Présentation PowerPoint</vt:lpstr>
      <vt:lpstr>Présentation PowerPoint</vt:lpstr>
      <vt:lpstr>Présentation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Myrrhine KULCSAR</dc:creator>
  <cp:lastModifiedBy>Marianne BARNICH</cp:lastModifiedBy>
  <cp:revision>35</cp:revision>
  <dcterms:created xsi:type="dcterms:W3CDTF">2017-11-30T13:34:07Z</dcterms:created>
  <dcterms:modified xsi:type="dcterms:W3CDTF">2018-07-13T08:18:47Z</dcterms:modified>
</cp:coreProperties>
</file>